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311" r:id="rId3"/>
    <p:sldId id="310" r:id="rId4"/>
    <p:sldId id="308" r:id="rId5"/>
    <p:sldId id="306" r:id="rId6"/>
    <p:sldId id="313" r:id="rId7"/>
    <p:sldId id="326" r:id="rId8"/>
    <p:sldId id="317" r:id="rId9"/>
    <p:sldId id="307" r:id="rId10"/>
    <p:sldId id="319" r:id="rId11"/>
    <p:sldId id="328" r:id="rId12"/>
    <p:sldId id="327" r:id="rId13"/>
    <p:sldId id="324" r:id="rId14"/>
    <p:sldId id="321" r:id="rId15"/>
    <p:sldId id="325" r:id="rId16"/>
    <p:sldId id="322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CC"/>
    <a:srgbClr val="B9B9B9"/>
    <a:srgbClr val="008000"/>
    <a:srgbClr val="4E5859"/>
    <a:srgbClr val="006666"/>
    <a:srgbClr val="3DE0BC"/>
    <a:srgbClr val="105B97"/>
    <a:srgbClr val="F3BE21"/>
    <a:srgbClr val="7BA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9" autoAdjust="0"/>
    <p:restoredTop sz="94934" autoAdjust="0"/>
  </p:normalViewPr>
  <p:slideViewPr>
    <p:cSldViewPr snapToGrid="0" showGuides="1">
      <p:cViewPr varScale="1">
        <p:scale>
          <a:sx n="109" d="100"/>
          <a:sy n="109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Контрольные мероприятия</c:v>
                </c:pt>
                <c:pt idx="1">
                  <c:v>Количество объектов контроля</c:v>
                </c:pt>
                <c:pt idx="2">
                  <c:v>Экспертно-аналитические мероприятия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E-4137-9BAF-497A36C175B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Контрольные мероприятия</c:v>
                </c:pt>
                <c:pt idx="1">
                  <c:v>Количество объектов контроля</c:v>
                </c:pt>
                <c:pt idx="2">
                  <c:v>Экспертно-аналитические мероприятия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E-4137-9BAF-497A36C175B6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3A-43F2-AB1A-FC0452BD3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Контрольные мероприятия</c:v>
                </c:pt>
                <c:pt idx="1">
                  <c:v>Количество объектов контроля</c:v>
                </c:pt>
                <c:pt idx="2">
                  <c:v>Экспертно-аналитические мероприятия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E-4137-9BAF-497A36C17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31245400"/>
        <c:axId val="495133144"/>
      </c:barChart>
      <c:catAx>
        <c:axId val="431245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33144"/>
        <c:crosses val="autoZero"/>
        <c:auto val="1"/>
        <c:lblAlgn val="ctr"/>
        <c:lblOffset val="100"/>
        <c:noMultiLvlLbl val="0"/>
      </c:catAx>
      <c:valAx>
        <c:axId val="49513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2454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выявленных нарушений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7-4328-83F4-4D157617C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выявленных нарушений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7-4328-83F4-4D157617C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выявленных нарушений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2-4A22-AC85-BB862363D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932304"/>
        <c:axId val="407901144"/>
      </c:barChart>
      <c:catAx>
        <c:axId val="4079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901144"/>
        <c:crosses val="autoZero"/>
        <c:auto val="1"/>
        <c:lblAlgn val="ctr"/>
        <c:lblOffset val="100"/>
        <c:noMultiLvlLbl val="0"/>
      </c:catAx>
      <c:valAx>
        <c:axId val="4079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93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66846426376959E-2"/>
          <c:y val="0.10458381121609145"/>
          <c:w val="0.89592223345505106"/>
          <c:h val="0.8135195357381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объем нарушений и недостатков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1446,1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05642003634413"/>
                      <c:h val="8.0037979003550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8DD-456F-A63C-287454E92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Лист1!$A$2:$A$5</c:f>
              <c:numCache>
                <c:formatCode>General</c:formatCode>
                <c:ptCount val="4"/>
                <c:pt idx="0">
                  <c:v>1446.1</c:v>
                </c:pt>
                <c:pt idx="1">
                  <c:v>191.5</c:v>
                </c:pt>
                <c:pt idx="2">
                  <c:v>20.2</c:v>
                </c:pt>
                <c:pt idx="3">
                  <c:v>482.1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6-4883-979E-B239416B9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19545816"/>
        <c:axId val="519553360"/>
      </c:barChart>
      <c:catAx>
        <c:axId val="519545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553360"/>
        <c:crosses val="autoZero"/>
        <c:auto val="1"/>
        <c:lblAlgn val="ctr"/>
        <c:lblOffset val="100"/>
        <c:noMultiLvlLbl val="0"/>
      </c:catAx>
      <c:valAx>
        <c:axId val="51955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54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0.45435</cdr:x>
      <cdr:y>0.19437</cdr:y>
    </cdr:from>
    <cdr:to>
      <cdr:x>0.58359</cdr:x>
      <cdr:y>0.31643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4257" y="950918"/>
          <a:ext cx="632684" cy="59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0.77831</cdr:x>
      <cdr:y>0.05316</cdr:y>
    </cdr:from>
    <cdr:to>
      <cdr:x>1</cdr:x>
      <cdr:y>0.12962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0158" y="260057"/>
          <a:ext cx="1085266" cy="37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млн.руб</a:t>
          </a:r>
          <a:r>
            <a:rPr lang="ru-RU" sz="1600" dirty="0" smtClean="0">
              <a:solidFill>
                <a:schemeClr val="accent1"/>
              </a:solidFill>
            </a:rPr>
            <a:t>.</a:t>
          </a:r>
          <a:endParaRPr lang="ru-RU" sz="1600" dirty="0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422E-181F-4E69-B889-4841EA1EE446}" type="datetimeFigureOut">
              <a:rPr lang="en-ID" smtClean="0"/>
              <a:t>21/05/2025</a:t>
            </a:fld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A19D-7FE1-442D-97C1-2F2B47ADDD76}" type="slidenum">
              <a:rPr lang="en-ID" smtClean="0"/>
              <a:t>‹#›</a:t>
            </a:fld>
            <a:endParaRPr lang="en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7041-6594-4BE2-8703-78B4E00C91E5}" type="datetimeFigureOut">
              <a:rPr lang="en-ID" smtClean="0"/>
              <a:t>21/05/2025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837E-594B-4F0F-92F5-F20D4296AC5C}" type="slidenum">
              <a:rPr lang="en-ID" smtClean="0"/>
              <a:t>‹#›</a:t>
            </a:fld>
            <a:endParaRPr lang="en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shappel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ney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10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95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12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587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Josh Appel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13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681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14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960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15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781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16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952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2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3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4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5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6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7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553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8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079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9</a:t>
            </a:fld>
            <a:endParaRPr lang="en-ID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78910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100" b="1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776424" y="6507921"/>
            <a:ext cx="124178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Startup Budget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63815" y="6569476"/>
            <a:ext cx="6281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think-cell Slide" r:id="rId17" imgW="7772400" imgH="10058400" progId="">
                  <p:embed/>
                </p:oleObj>
              </mc:Choice>
              <mc:Fallback>
                <p:oleObj name="think-cell Slide" r:id="rId17" imgW="7772400" imgH="10058400" progId="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spnnov.ru/wp-content/uploads/2023/12/%D0%9F%D0%B0%D1%80%D0%BB%D0%B0%D0%BC%D0%B5%D0%BD%D1%82%D1%81%D0%BA%D0%B8%D0%B9-%D1%84%D0%B8%D0%BD%D0%B0%D0%BD%D1%81%D0%BE%D0%B2%D1%8B%D0%B9-%D0%BA%D0%BE%D0%BD%D1%82%D1%80%D0%BE%D0%BB%D1%8C-%D0%B4%D0%BB%D1%8F-%D1%81%D0%B0%D0%B9%D1%82%D0%B0-2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image" Target="../media/image6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2.xml"/><Relationship Id="rId7" Type="http://schemas.openxmlformats.org/officeDocument/2006/relationships/image" Target="../media/image6.emf"/><Relationship Id="rId12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.bin"/><Relationship Id="rId11" Type="http://schemas.microsoft.com/office/2007/relationships/hdphoto" Target="../media/hdphoto8.wdp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6.xml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4.xml"/><Relationship Id="rId7" Type="http://schemas.openxmlformats.org/officeDocument/2006/relationships/image" Target="../media/image6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7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image" Target="../media/image8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10" Type="http://schemas.openxmlformats.org/officeDocument/2006/relationships/chart" Target="../charts/chart2.xml"/><Relationship Id="rId4" Type="http://schemas.openxmlformats.org/officeDocument/2006/relationships/slideLayout" Target="../slideLayouts/slideLayout6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4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think-cell Slide" r:id="rId5" imgW="7772400" imgH="10058400" progId="">
                  <p:embed/>
                </p:oleObj>
              </mc:Choice>
              <mc:Fallback>
                <p:oleObj name="think-cell Slide" r:id="rId5" imgW="7772400" imgH="10058400" progId="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1151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18516"/>
            <a:ext cx="11658600" cy="472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85749" y="0"/>
            <a:ext cx="3372849" cy="6248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827315" y="2022996"/>
            <a:ext cx="5689600" cy="22159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Times New Roman"/>
              </a:rPr>
              <a:t>ОТЧЕТ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/>
              </a:rPr>
            </a:br>
            <a:r>
              <a:rPr lang="ru-RU" sz="3200" dirty="0">
                <a:solidFill>
                  <a:srgbClr val="002060"/>
                </a:solidFill>
                <a:latin typeface="Times New Roman"/>
              </a:rPr>
              <a:t>о деятельности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контрольно-счетной  палаты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города 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Нижнего Новгорода  </a:t>
            </a:r>
            <a:br>
              <a:rPr lang="ru-RU" sz="3200" dirty="0">
                <a:solidFill>
                  <a:srgbClr val="002060"/>
                </a:solidFill>
                <a:latin typeface="Times New Roman"/>
              </a:rPr>
            </a:br>
            <a:r>
              <a:rPr lang="ru-RU" sz="3200" dirty="0">
                <a:solidFill>
                  <a:srgbClr val="002060"/>
                </a:solidFill>
                <a:latin typeface="Times New Roman"/>
              </a:rPr>
              <a:t>за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2024 год</a:t>
            </a:r>
            <a:endParaRPr lang="en-US" sz="6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66994" y="2419532"/>
            <a:ext cx="1422918" cy="1422918"/>
            <a:chOff x="4119563" y="2533651"/>
            <a:chExt cx="346075" cy="346075"/>
          </a:xfrm>
        </p:grpSpPr>
        <p:sp>
          <p:nvSpPr>
            <p:cNvPr id="24" name="Line 57"/>
            <p:cNvSpPr>
              <a:spLocks noChangeShapeType="1"/>
            </p:cNvSpPr>
            <p:nvPr/>
          </p:nvSpPr>
          <p:spPr bwMode="auto">
            <a:xfrm>
              <a:off x="4119563" y="2879726"/>
              <a:ext cx="346075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4225926" y="2593976"/>
              <a:ext cx="134938" cy="2857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>
              <a:off x="4391026" y="2728913"/>
              <a:ext cx="60325" cy="15081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4135438" y="2728913"/>
              <a:ext cx="60325" cy="15081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 flipV="1">
              <a:off x="4179888" y="2714626"/>
              <a:ext cx="0" cy="142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V="1">
              <a:off x="4405313" y="2714626"/>
              <a:ext cx="0" cy="142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>
              <a:off x="4270376" y="2563813"/>
              <a:ext cx="44450" cy="3016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flipV="1">
              <a:off x="4300538" y="2533651"/>
              <a:ext cx="0" cy="30163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4256088" y="2638426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4256088" y="2684463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>
              <a:off x="4256088" y="2728913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>
              <a:off x="4256088" y="2774951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>
              <a:off x="4256088" y="2819401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41228" y="4641106"/>
            <a:ext cx="5644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658600" y="4641106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78207" y="4719873"/>
            <a:ext cx="3387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и.п.председателя 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города  Нижнего Новгорода Резник Светлана Александровна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think-cell Slide" r:id="rId5" imgW="9525" imgH="9525" progId="">
                  <p:embed/>
                </p:oleObj>
              </mc:Choice>
              <mc:Fallback>
                <p:oleObj name="think-cell Slide" r:id="rId5" imgW="9525" imgH="9525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33281"/>
          <a:stretch>
            <a:fillRect/>
          </a:stretch>
        </p:blipFill>
        <p:spPr>
          <a:xfrm>
            <a:off x="0" y="1524000"/>
            <a:ext cx="12192000" cy="234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1117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ВЗАИМОДЕЙСТВИЕ С КОНТРОЛЬНО-СЧЕТНЫМИ  ОРГАНАМИ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endParaRPr lang="en-ID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0" y="1524000"/>
            <a:ext cx="12192000" cy="2349500"/>
          </a:xfrm>
          <a:custGeom>
            <a:avLst/>
            <a:gdLst>
              <a:gd name="connsiteX0" fmla="*/ 11658602 w 12192000"/>
              <a:gd name="connsiteY0" fmla="*/ 0 h 2349500"/>
              <a:gd name="connsiteX1" fmla="*/ 12192000 w 12192000"/>
              <a:gd name="connsiteY1" fmla="*/ 0 h 2349500"/>
              <a:gd name="connsiteX2" fmla="*/ 12192000 w 12192000"/>
              <a:gd name="connsiteY2" fmla="*/ 2349500 h 2349500"/>
              <a:gd name="connsiteX3" fmla="*/ 11658602 w 12192000"/>
              <a:gd name="connsiteY3" fmla="*/ 2349500 h 2349500"/>
              <a:gd name="connsiteX4" fmla="*/ 7689850 w 12192000"/>
              <a:gd name="connsiteY4" fmla="*/ 0 h 2349500"/>
              <a:gd name="connsiteX5" fmla="*/ 8470902 w 12192000"/>
              <a:gd name="connsiteY5" fmla="*/ 0 h 2349500"/>
              <a:gd name="connsiteX6" fmla="*/ 8470902 w 12192000"/>
              <a:gd name="connsiteY6" fmla="*/ 2349500 h 2349500"/>
              <a:gd name="connsiteX7" fmla="*/ 7689850 w 12192000"/>
              <a:gd name="connsiteY7" fmla="*/ 2349500 h 2349500"/>
              <a:gd name="connsiteX8" fmla="*/ 3721100 w 12192000"/>
              <a:gd name="connsiteY8" fmla="*/ 0 h 2349500"/>
              <a:gd name="connsiteX9" fmla="*/ 4502150 w 12192000"/>
              <a:gd name="connsiteY9" fmla="*/ 0 h 2349500"/>
              <a:gd name="connsiteX10" fmla="*/ 4502150 w 12192000"/>
              <a:gd name="connsiteY10" fmla="*/ 2349500 h 2349500"/>
              <a:gd name="connsiteX11" fmla="*/ 3721100 w 12192000"/>
              <a:gd name="connsiteY11" fmla="*/ 2349500 h 2349500"/>
              <a:gd name="connsiteX12" fmla="*/ 0 w 12192000"/>
              <a:gd name="connsiteY12" fmla="*/ 0 h 2349500"/>
              <a:gd name="connsiteX13" fmla="*/ 533400 w 12192000"/>
              <a:gd name="connsiteY13" fmla="*/ 0 h 2349500"/>
              <a:gd name="connsiteX14" fmla="*/ 533400 w 12192000"/>
              <a:gd name="connsiteY14" fmla="*/ 2349500 h 2349500"/>
              <a:gd name="connsiteX15" fmla="*/ 0 w 12192000"/>
              <a:gd name="connsiteY15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349500">
                <a:moveTo>
                  <a:pt x="11658602" y="0"/>
                </a:moveTo>
                <a:lnTo>
                  <a:pt x="12192000" y="0"/>
                </a:lnTo>
                <a:lnTo>
                  <a:pt x="12192000" y="2349500"/>
                </a:lnTo>
                <a:lnTo>
                  <a:pt x="11658602" y="2349500"/>
                </a:lnTo>
                <a:close/>
                <a:moveTo>
                  <a:pt x="7689850" y="0"/>
                </a:moveTo>
                <a:lnTo>
                  <a:pt x="8470902" y="0"/>
                </a:lnTo>
                <a:lnTo>
                  <a:pt x="8470902" y="2349500"/>
                </a:lnTo>
                <a:lnTo>
                  <a:pt x="7689850" y="2349500"/>
                </a:lnTo>
                <a:close/>
                <a:moveTo>
                  <a:pt x="3721100" y="0"/>
                </a:moveTo>
                <a:lnTo>
                  <a:pt x="4502150" y="0"/>
                </a:lnTo>
                <a:lnTo>
                  <a:pt x="4502150" y="2349500"/>
                </a:lnTo>
                <a:lnTo>
                  <a:pt x="3721100" y="2349500"/>
                </a:lnTo>
                <a:close/>
                <a:moveTo>
                  <a:pt x="0" y="0"/>
                </a:moveTo>
                <a:lnTo>
                  <a:pt x="533400" y="0"/>
                </a:lnTo>
                <a:lnTo>
                  <a:pt x="533400" y="2349500"/>
                </a:lnTo>
                <a:lnTo>
                  <a:pt x="0" y="2349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7" name="Rectangle 6"/>
          <p:cNvSpPr/>
          <p:nvPr/>
        </p:nvSpPr>
        <p:spPr>
          <a:xfrm>
            <a:off x="533400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Контрольно-счетная палата города Нижнего Новгорода провела 2 обучающих мероприятия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751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круглых столов и вебинаров</a:t>
            </a:r>
          </a:p>
          <a:p>
            <a:pPr algn="ctr"/>
            <a:endParaRPr lang="en-ID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dirty="0" smtClean="0"/>
              <a:t>Обучающие мероприятия союза МКСО</a:t>
            </a:r>
          </a:p>
          <a:p>
            <a:pPr algn="ctr"/>
            <a:endParaRPr lang="ru-RU" dirty="0" smtClean="0"/>
          </a:p>
        </p:txBody>
      </p:sp>
      <p:sp>
        <p:nvSpPr>
          <p:cNvPr id="12" name="Title 1"/>
          <p:cNvSpPr txBox="1"/>
          <p:nvPr/>
        </p:nvSpPr>
        <p:spPr>
          <a:xfrm>
            <a:off x="631597" y="2268529"/>
            <a:ext cx="3118366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2150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Союзом муниципальных контрольно-счетных органов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1799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itle 1"/>
          <p:cNvSpPr txBox="1"/>
          <p:nvPr/>
        </p:nvSpPr>
        <p:spPr>
          <a:xfrm>
            <a:off x="4513583" y="1813067"/>
            <a:ext cx="3176267" cy="9417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150/9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писем / запросов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4941405" y="3115123"/>
            <a:ext cx="2309191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 отчета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0868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470902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</a:t>
            </a: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контрольно-счетной палатой Нижегородской области</a:t>
            </a:r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70902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" name="Title 1"/>
          <p:cNvSpPr txBox="1"/>
          <p:nvPr/>
        </p:nvSpPr>
        <p:spPr>
          <a:xfrm>
            <a:off x="8910157" y="1839617"/>
            <a:ext cx="2309191" cy="9417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28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писем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8910157" y="3115123"/>
            <a:ext cx="2309191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 отчета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977440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4588" y="6472518"/>
            <a:ext cx="860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 flipH="1" flipV="1">
            <a:off x="0" y="764774"/>
            <a:ext cx="12192000" cy="5656730"/>
          </a:xfrm>
          <a:prstGeom prst="rect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081"/>
            <a:ext cx="11268634" cy="889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МЕРОПРИЯТИЯ КОНТРОЛЬНО-СЧЕТНОЙ ПАЛАТЫ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765" y="995082"/>
            <a:ext cx="3131946" cy="5396754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11 апреля 2024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</a:p>
          <a:p>
            <a:pPr algn="just"/>
            <a:endParaRPr lang="ru-RU" dirty="0" smtClean="0"/>
          </a:p>
          <a:p>
            <a:pPr algn="just"/>
            <a:r>
              <a:rPr lang="ru-RU" sz="1700" dirty="0"/>
              <a:t>в Нижнем Новгороде состоялся форум «Межмуниципальное взаимодействие контрольно-ревизионных </a:t>
            </a:r>
            <a:r>
              <a:rPr lang="ru-RU" sz="1700" dirty="0" smtClean="0"/>
              <a:t>органов городов Поволжья». </a:t>
            </a:r>
          </a:p>
          <a:p>
            <a:pPr algn="just"/>
            <a:r>
              <a:rPr lang="ru-RU" sz="1700" dirty="0" smtClean="0"/>
              <a:t>Спикером </a:t>
            </a:r>
            <a:r>
              <a:rPr lang="ru-RU" sz="1700" dirty="0"/>
              <a:t>форума была председатель контрольно-счетной палаты города Нижнего Новгорода - Абызова Юлия Юрьевна с темой </a:t>
            </a:r>
            <a:r>
              <a:rPr lang="ru-RU" sz="1700" dirty="0" smtClean="0"/>
              <a:t>доклада: </a:t>
            </a:r>
            <a:r>
              <a:rPr lang="ru-RU" sz="1700" dirty="0" smtClean="0">
                <a:solidFill>
                  <a:srgbClr val="3366CC"/>
                </a:solidFill>
              </a:rPr>
              <a:t>«</a:t>
            </a:r>
            <a:r>
              <a:rPr lang="ru-RU" sz="1700" u="sng" dirty="0" smtClean="0">
                <a:hlinkClick r:id="rId2"/>
              </a:rPr>
              <a:t>Деятельность контрольно-счетного органа во взаимодействии с органами муниципального финансового контроля города Нижнего Новгорода».</a:t>
            </a:r>
            <a:endParaRPr lang="ru-RU" sz="1700" dirty="0"/>
          </a:p>
        </p:txBody>
      </p:sp>
      <p:sp>
        <p:nvSpPr>
          <p:cNvPr id="9" name="Rectangle 5"/>
          <p:cNvSpPr/>
          <p:nvPr/>
        </p:nvSpPr>
        <p:spPr>
          <a:xfrm>
            <a:off x="8610598" y="995081"/>
            <a:ext cx="3325907" cy="5396754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14, 15 ноября 2024</a:t>
            </a:r>
            <a:r>
              <a:rPr lang="ru-RU" dirty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/>
              <a:t>в Екатеринбурге состоялся </a:t>
            </a:r>
            <a:r>
              <a:rPr lang="en-US" dirty="0" smtClean="0"/>
              <a:t>VIII </a:t>
            </a:r>
            <a:r>
              <a:rPr lang="ru-RU" dirty="0" smtClean="0"/>
              <a:t>Общероссийский форум стратегического развития «Города России: локомотивы роста».</a:t>
            </a:r>
          </a:p>
          <a:p>
            <a:pPr algn="just"/>
            <a:r>
              <a:rPr lang="ru-RU" dirty="0" smtClean="0"/>
              <a:t>Председатель </a:t>
            </a:r>
            <a:r>
              <a:rPr lang="ru-RU" dirty="0"/>
              <a:t>контрольно-счетной палаты города Нижнего Новгорода - Абызова Юлия </a:t>
            </a:r>
            <a:r>
              <a:rPr lang="ru-RU" dirty="0" smtClean="0"/>
              <a:t>Юрьевна выступала в пленарной дискуссии с темой: </a:t>
            </a:r>
            <a:r>
              <a:rPr lang="ru-RU" dirty="0" smtClean="0">
                <a:solidFill>
                  <a:srgbClr val="3366CC"/>
                </a:solidFill>
              </a:rPr>
              <a:t>«</a:t>
            </a:r>
            <a:r>
              <a:rPr lang="ru-RU" u="sng" dirty="0" smtClean="0">
                <a:solidFill>
                  <a:srgbClr val="3366CC"/>
                </a:solidFill>
                <a:hlinkClick r:id="rId2"/>
              </a:rPr>
              <a:t>Муниципальный финансовый контроль  - необходимый инструмент для повышения эффективности формирования бюджетов муниципалитетов</a:t>
            </a:r>
            <a:r>
              <a:rPr lang="ru-RU" u="sng" dirty="0" smtClean="0">
                <a:hlinkClick r:id="rId2"/>
              </a:rPr>
              <a:t>».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13557" y="2102825"/>
            <a:ext cx="5097042" cy="32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33281"/>
          <a:stretch>
            <a:fillRect/>
          </a:stretch>
        </p:blipFill>
        <p:spPr>
          <a:xfrm>
            <a:off x="0" y="1513499"/>
            <a:ext cx="12192000" cy="2349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think-cell Slide" r:id="rId7" imgW="9525" imgH="9525" progId="">
                  <p:embed/>
                </p:oleObj>
              </mc:Choice>
              <mc:Fallback>
                <p:oleObj name="think-cell Slide" r:id="rId7" imgW="9525" imgH="9525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1117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ВЗАИМОДЕЙСТВИЕ С ОРГАНАМИ МЕСТНОГО САМОУПРАВЛЕНИЯ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endParaRPr lang="en-ID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0" y="1524000"/>
            <a:ext cx="12192000" cy="2349500"/>
          </a:xfrm>
          <a:custGeom>
            <a:avLst/>
            <a:gdLst>
              <a:gd name="connsiteX0" fmla="*/ 11658602 w 12192000"/>
              <a:gd name="connsiteY0" fmla="*/ 0 h 2349500"/>
              <a:gd name="connsiteX1" fmla="*/ 12192000 w 12192000"/>
              <a:gd name="connsiteY1" fmla="*/ 0 h 2349500"/>
              <a:gd name="connsiteX2" fmla="*/ 12192000 w 12192000"/>
              <a:gd name="connsiteY2" fmla="*/ 2349500 h 2349500"/>
              <a:gd name="connsiteX3" fmla="*/ 11658602 w 12192000"/>
              <a:gd name="connsiteY3" fmla="*/ 2349500 h 2349500"/>
              <a:gd name="connsiteX4" fmla="*/ 7689850 w 12192000"/>
              <a:gd name="connsiteY4" fmla="*/ 0 h 2349500"/>
              <a:gd name="connsiteX5" fmla="*/ 8470902 w 12192000"/>
              <a:gd name="connsiteY5" fmla="*/ 0 h 2349500"/>
              <a:gd name="connsiteX6" fmla="*/ 8470902 w 12192000"/>
              <a:gd name="connsiteY6" fmla="*/ 2349500 h 2349500"/>
              <a:gd name="connsiteX7" fmla="*/ 7689850 w 12192000"/>
              <a:gd name="connsiteY7" fmla="*/ 2349500 h 2349500"/>
              <a:gd name="connsiteX8" fmla="*/ 3721100 w 12192000"/>
              <a:gd name="connsiteY8" fmla="*/ 0 h 2349500"/>
              <a:gd name="connsiteX9" fmla="*/ 4502150 w 12192000"/>
              <a:gd name="connsiteY9" fmla="*/ 0 h 2349500"/>
              <a:gd name="connsiteX10" fmla="*/ 4502150 w 12192000"/>
              <a:gd name="connsiteY10" fmla="*/ 2349500 h 2349500"/>
              <a:gd name="connsiteX11" fmla="*/ 3721100 w 12192000"/>
              <a:gd name="connsiteY11" fmla="*/ 2349500 h 2349500"/>
              <a:gd name="connsiteX12" fmla="*/ 0 w 12192000"/>
              <a:gd name="connsiteY12" fmla="*/ 0 h 2349500"/>
              <a:gd name="connsiteX13" fmla="*/ 533400 w 12192000"/>
              <a:gd name="connsiteY13" fmla="*/ 0 h 2349500"/>
              <a:gd name="connsiteX14" fmla="*/ 533400 w 12192000"/>
              <a:gd name="connsiteY14" fmla="*/ 2349500 h 2349500"/>
              <a:gd name="connsiteX15" fmla="*/ 0 w 12192000"/>
              <a:gd name="connsiteY15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349500">
                <a:moveTo>
                  <a:pt x="11658602" y="0"/>
                </a:moveTo>
                <a:lnTo>
                  <a:pt x="12192000" y="0"/>
                </a:lnTo>
                <a:lnTo>
                  <a:pt x="12192000" y="2349500"/>
                </a:lnTo>
                <a:lnTo>
                  <a:pt x="11658602" y="2349500"/>
                </a:lnTo>
                <a:close/>
                <a:moveTo>
                  <a:pt x="7689850" y="0"/>
                </a:moveTo>
                <a:lnTo>
                  <a:pt x="8470902" y="0"/>
                </a:lnTo>
                <a:lnTo>
                  <a:pt x="8470902" y="2349500"/>
                </a:lnTo>
                <a:lnTo>
                  <a:pt x="7689850" y="2349500"/>
                </a:lnTo>
                <a:close/>
                <a:moveTo>
                  <a:pt x="3721100" y="0"/>
                </a:moveTo>
                <a:lnTo>
                  <a:pt x="4502150" y="0"/>
                </a:lnTo>
                <a:lnTo>
                  <a:pt x="4502150" y="2349500"/>
                </a:lnTo>
                <a:lnTo>
                  <a:pt x="3721100" y="2349500"/>
                </a:lnTo>
                <a:close/>
                <a:moveTo>
                  <a:pt x="0" y="0"/>
                </a:moveTo>
                <a:lnTo>
                  <a:pt x="533400" y="0"/>
                </a:lnTo>
                <a:lnTo>
                  <a:pt x="533400" y="2349500"/>
                </a:lnTo>
                <a:lnTo>
                  <a:pt x="0" y="2349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7" name="Rectangle 6"/>
          <p:cNvSpPr/>
          <p:nvPr/>
        </p:nvSpPr>
        <p:spPr>
          <a:xfrm>
            <a:off x="533400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9" name="Rectangle 8"/>
          <p:cNvSpPr/>
          <p:nvPr/>
        </p:nvSpPr>
        <p:spPr>
          <a:xfrm>
            <a:off x="543751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itle 1"/>
          <p:cNvSpPr txBox="1"/>
          <p:nvPr/>
        </p:nvSpPr>
        <p:spPr>
          <a:xfrm>
            <a:off x="631597" y="2268529"/>
            <a:ext cx="3118366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0868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470902" y="3873500"/>
            <a:ext cx="3371474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-  </a:t>
            </a:r>
            <a:r>
              <a:rPr lang="ru-RU" sz="1400" b="1" dirty="0">
                <a:solidFill>
                  <a:srgbClr val="002060"/>
                </a:solidFill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</a:rPr>
              <a:t>тчет по </a:t>
            </a:r>
            <a:r>
              <a:rPr lang="ru-RU" sz="1400" b="1" dirty="0">
                <a:solidFill>
                  <a:srgbClr val="002060"/>
                </a:solidFill>
              </a:rPr>
              <a:t>информации о результатах экспертно-аналитического мероприятия «Экспертиза муниципальных программ города Нижнего Новгорода на </a:t>
            </a:r>
            <a:r>
              <a:rPr lang="ru-RU" sz="1400" b="1" dirty="0" smtClean="0">
                <a:solidFill>
                  <a:srgbClr val="002060"/>
                </a:solidFill>
              </a:rPr>
              <a:t>2023-2028 </a:t>
            </a:r>
            <a:r>
              <a:rPr lang="ru-RU" sz="1400" b="1" dirty="0">
                <a:solidFill>
                  <a:srgbClr val="002060"/>
                </a:solidFill>
              </a:rPr>
              <a:t>годы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70900" y="1502998"/>
            <a:ext cx="3371476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 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Парламентского надзора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888071" y="2643859"/>
            <a:ext cx="493059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398" y="1652128"/>
            <a:ext cx="3285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КСП   принимала участие в работе: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4588" y="6472518"/>
            <a:ext cx="860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4502149" y="1508974"/>
            <a:ext cx="3404721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Rectangle 21"/>
          <p:cNvSpPr/>
          <p:nvPr/>
        </p:nvSpPr>
        <p:spPr>
          <a:xfrm>
            <a:off x="4502149" y="3873500"/>
            <a:ext cx="3404721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</a:rPr>
              <a:t>аключение на </a:t>
            </a:r>
            <a:r>
              <a:rPr lang="ru-RU" sz="1400" b="1" dirty="0">
                <a:solidFill>
                  <a:srgbClr val="002060"/>
                </a:solidFill>
              </a:rPr>
              <a:t>отчет об исполнении бюджета города Нижнего Новгорода за </a:t>
            </a:r>
            <a:r>
              <a:rPr lang="ru-RU" sz="1400" b="1" dirty="0" smtClean="0">
                <a:solidFill>
                  <a:srgbClr val="002060"/>
                </a:solidFill>
              </a:rPr>
              <a:t>2023 год;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</a:rPr>
              <a:t>аключение на </a:t>
            </a:r>
            <a:r>
              <a:rPr lang="ru-RU" sz="1400" b="1" dirty="0">
                <a:solidFill>
                  <a:srgbClr val="002060"/>
                </a:solidFill>
              </a:rPr>
              <a:t>проект бюджета </a:t>
            </a:r>
            <a:r>
              <a:rPr lang="ru-RU" sz="1400" b="1" dirty="0" smtClean="0">
                <a:solidFill>
                  <a:srgbClr val="002060"/>
                </a:solidFill>
              </a:rPr>
              <a:t>города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Нижнего </a:t>
            </a:r>
            <a:r>
              <a:rPr lang="ru-RU" sz="1400" b="1" dirty="0">
                <a:solidFill>
                  <a:srgbClr val="002060"/>
                </a:solidFill>
              </a:rPr>
              <a:t>Новгорода на </a:t>
            </a:r>
            <a:r>
              <a:rPr lang="ru-RU" sz="1400" b="1" dirty="0" smtClean="0">
                <a:solidFill>
                  <a:srgbClr val="002060"/>
                </a:solidFill>
              </a:rPr>
              <a:t>2025 </a:t>
            </a:r>
            <a:r>
              <a:rPr lang="ru-RU" sz="1400" b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</a:rPr>
              <a:t>2026-2027 годов;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- отчет </a:t>
            </a:r>
            <a:r>
              <a:rPr lang="ru-RU" sz="1400" b="1" dirty="0">
                <a:solidFill>
                  <a:srgbClr val="002060"/>
                </a:solidFill>
              </a:rPr>
              <a:t>о деятельности </a:t>
            </a:r>
            <a:r>
              <a:rPr lang="ru-RU" sz="1400" b="1" dirty="0" smtClean="0">
                <a:solidFill>
                  <a:srgbClr val="002060"/>
                </a:solidFill>
              </a:rPr>
              <a:t>контрольно-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счетной </a:t>
            </a:r>
            <a:r>
              <a:rPr lang="ru-RU" sz="1400" b="1" dirty="0">
                <a:solidFill>
                  <a:srgbClr val="002060"/>
                </a:solidFill>
              </a:rPr>
              <a:t>палаты за </a:t>
            </a:r>
            <a:r>
              <a:rPr lang="ru-RU" sz="1400" b="1" dirty="0" smtClean="0">
                <a:solidFill>
                  <a:srgbClr val="002060"/>
                </a:solidFill>
              </a:rPr>
              <a:t>2023 </a:t>
            </a:r>
            <a:r>
              <a:rPr lang="ru-RU" sz="1400" b="1" dirty="0" smtClean="0">
                <a:solidFill>
                  <a:srgbClr val="002060"/>
                </a:solidFill>
              </a:rPr>
              <a:t>год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3" name="Title 1"/>
          <p:cNvSpPr txBox="1"/>
          <p:nvPr/>
        </p:nvSpPr>
        <p:spPr>
          <a:xfrm>
            <a:off x="4911301" y="1867753"/>
            <a:ext cx="2544022" cy="16619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3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обязательных отчета/заключения</a:t>
            </a:r>
          </a:p>
        </p:txBody>
      </p:sp>
      <p:cxnSp>
        <p:nvCxnSpPr>
          <p:cNvPr id="28" name="Straight Connector 32"/>
          <p:cNvCxnSpPr/>
          <p:nvPr/>
        </p:nvCxnSpPr>
        <p:spPr>
          <a:xfrm>
            <a:off x="5936783" y="2574728"/>
            <a:ext cx="493059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598" y="3884001"/>
            <a:ext cx="3089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sz="1400" b="1" dirty="0">
                <a:solidFill>
                  <a:srgbClr val="002060"/>
                </a:solidFill>
              </a:rPr>
              <a:t>постоянных комиссий;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 - заседаниях городской Думы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- совете </a:t>
            </a:r>
            <a:r>
              <a:rPr lang="ru-RU" sz="1400" b="1" dirty="0">
                <a:solidFill>
                  <a:srgbClr val="002060"/>
                </a:solidFill>
              </a:rPr>
              <a:t>по контролю за расходованием бюджетных средств муниципального образования городской округ город Нижний Новгород, предотвращению и недопущению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94436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05" y="1220434"/>
            <a:ext cx="121920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FEDFD99-C583-25EE-B36A-8EDA882D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63" y="393216"/>
            <a:ext cx="11125200" cy="58383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ИНФОРМАЦИОННОЕ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ОБЕСПЕЧЕНИЕ ДЕЯТЕЛЬНОСТИ КОНТРОЛЬНО-СЧЕТНОЙ ПАЛАТЫ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D46FA-5C60-5C49-230B-FF118C8C57CF}"/>
              </a:ext>
            </a:extLst>
          </p:cNvPr>
          <p:cNvSpPr txBox="1"/>
          <p:nvPr/>
        </p:nvSpPr>
        <p:spPr>
          <a:xfrm>
            <a:off x="3343422" y="1416865"/>
            <a:ext cx="3301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Автоматизация процессов в </a:t>
            </a:r>
            <a:r>
              <a:rPr lang="ru-RU" b="1" dirty="0" smtClean="0">
                <a:solidFill>
                  <a:srgbClr val="002060"/>
                </a:solidFill>
              </a:rPr>
              <a:t>КСП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«БФТ. Бюджетный контроль»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D039A5-6389-AE99-9855-AD992A6236F9}"/>
              </a:ext>
            </a:extLst>
          </p:cNvPr>
          <p:cNvSpPr txBox="1"/>
          <p:nvPr/>
        </p:nvSpPr>
        <p:spPr>
          <a:xfrm>
            <a:off x="3348004" y="2335337"/>
            <a:ext cx="320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Обеспечение информационной безопасности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CDFBF-ED68-FBE5-DE7F-6C0D288A2298}"/>
              </a:ext>
            </a:extLst>
          </p:cNvPr>
          <p:cNvSpPr txBox="1"/>
          <p:nvPr/>
        </p:nvSpPr>
        <p:spPr>
          <a:xfrm>
            <a:off x="3383039" y="3311164"/>
            <a:ext cx="320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Получение цифровых данных из открытых источников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A0E00-12E7-35F9-CA22-3451F7EB05B3}"/>
              </a:ext>
            </a:extLst>
          </p:cNvPr>
          <p:cNvSpPr txBox="1"/>
          <p:nvPr/>
        </p:nvSpPr>
        <p:spPr>
          <a:xfrm>
            <a:off x="7092942" y="1466212"/>
            <a:ext cx="473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</a:t>
            </a:r>
            <a:r>
              <a:rPr lang="ru-RU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нтеграция с информационными системами участников бюджетного процесса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7162687" y="2644184"/>
            <a:ext cx="23892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962A7"/>
                </a:solidFill>
                <a:latin typeface="+mj-lt"/>
                <a:cs typeface="INBILQ+DejaVu Sans Bold"/>
              </a:rPr>
              <a:t>МИС «Финансы»</a:t>
            </a:r>
            <a:endParaRPr sz="1400" b="1" dirty="0">
              <a:solidFill>
                <a:srgbClr val="2962A7"/>
              </a:solidFill>
              <a:latin typeface="+mj-lt"/>
              <a:cs typeface="INBILQ+DejaVu Sans 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CF8E4-2E51-A8E9-4F26-4A7DC8157E4B}"/>
              </a:ext>
            </a:extLst>
          </p:cNvPr>
          <p:cNvSpPr txBox="1"/>
          <p:nvPr/>
        </p:nvSpPr>
        <p:spPr>
          <a:xfrm>
            <a:off x="7092942" y="2992234"/>
            <a:ext cx="5409877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2962A7"/>
                </a:solidFill>
                <a:effectLst/>
                <a:latin typeface="+mj-lt"/>
                <a:ea typeface="Calibri" panose="020F0502020204030204" pitchFamily="34" charset="0"/>
              </a:rPr>
              <a:t>МИС «Управление имуществом и земельными ресурсами города Нижнего Новгорода» </a:t>
            </a:r>
            <a:endParaRPr lang="ru-RU" sz="1400" b="1" dirty="0">
              <a:solidFill>
                <a:srgbClr val="2962A7"/>
              </a:solidFill>
              <a:latin typeface="+mj-lt"/>
            </a:endParaRPr>
          </a:p>
        </p:txBody>
      </p:sp>
      <p:sp>
        <p:nvSpPr>
          <p:cNvPr id="25" name="object 14"/>
          <p:cNvSpPr txBox="1"/>
          <p:nvPr/>
        </p:nvSpPr>
        <p:spPr>
          <a:xfrm>
            <a:off x="7188978" y="3594291"/>
            <a:ext cx="5312290" cy="349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962A7"/>
                </a:solidFill>
                <a:effectLst/>
                <a:latin typeface="+mj-lt"/>
                <a:ea typeface="Calibri" panose="020F0502020204030204" pitchFamily="34" charset="0"/>
              </a:rPr>
              <a:t>МИС «Единая централизованная информационная система по бухгалтерскому учету и отчетности» </a:t>
            </a:r>
            <a:endParaRPr sz="1400" b="1" dirty="0">
              <a:solidFill>
                <a:srgbClr val="2962A7"/>
              </a:solidFill>
              <a:latin typeface="+mj-lt"/>
              <a:cs typeface="INBILQ+DejaVu Sans Bold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7188978" y="4179259"/>
            <a:ext cx="376675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962A7"/>
                </a:solidFill>
                <a:effectLst/>
                <a:latin typeface="+mj-lt"/>
                <a:ea typeface="Calibri" panose="020F0502020204030204" pitchFamily="34" charset="0"/>
              </a:rPr>
              <a:t>МИС «Официальные документы города Нижнего Новгорода»</a:t>
            </a:r>
            <a:endParaRPr sz="1400" b="1" dirty="0">
              <a:solidFill>
                <a:srgbClr val="2962A7"/>
              </a:solidFill>
              <a:latin typeface="+mj-lt"/>
              <a:cs typeface="INBILQ+DejaVu Sans Bold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AD4D00AE-7896-DF30-24C3-A7D878CD8299}"/>
              </a:ext>
            </a:extLst>
          </p:cNvPr>
          <p:cNvSpPr/>
          <p:nvPr/>
        </p:nvSpPr>
        <p:spPr>
          <a:xfrm>
            <a:off x="6408776" y="4773001"/>
            <a:ext cx="528355" cy="106729"/>
          </a:xfrm>
          <a:custGeom>
            <a:avLst/>
            <a:gdLst/>
            <a:ahLst/>
            <a:cxnLst/>
            <a:rect l="l" t="t" r="r" b="b"/>
            <a:pathLst>
              <a:path w="536575" h="123189">
                <a:moveTo>
                  <a:pt x="0" y="0"/>
                </a:moveTo>
                <a:lnTo>
                  <a:pt x="65485" y="0"/>
                </a:lnTo>
              </a:path>
              <a:path w="536575" h="123189">
                <a:moveTo>
                  <a:pt x="130970" y="0"/>
                </a:moveTo>
                <a:lnTo>
                  <a:pt x="196442" y="0"/>
                </a:lnTo>
              </a:path>
              <a:path w="536575" h="123189">
                <a:moveTo>
                  <a:pt x="261914" y="0"/>
                </a:moveTo>
                <a:lnTo>
                  <a:pt x="327385" y="0"/>
                </a:lnTo>
              </a:path>
              <a:path w="536575" h="123189">
                <a:moveTo>
                  <a:pt x="392857" y="0"/>
                </a:moveTo>
                <a:lnTo>
                  <a:pt x="413300" y="0"/>
                </a:lnTo>
                <a:lnTo>
                  <a:pt x="446035" y="28746"/>
                </a:lnTo>
              </a:path>
              <a:path w="536575" h="123189">
                <a:moveTo>
                  <a:pt x="491064" y="77808"/>
                </a:moveTo>
                <a:lnTo>
                  <a:pt x="536093" y="122863"/>
                </a:lnTo>
              </a:path>
            </a:pathLst>
          </a:custGeom>
          <a:ln w="4093">
            <a:solidFill>
              <a:srgbClr val="4BA8DE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1ACF72-6DCF-2354-EA11-488087C9596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4" y="1467966"/>
            <a:ext cx="3217308" cy="4644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20434"/>
            <a:ext cx="3220982" cy="5334000"/>
          </a:xfrm>
          <a:prstGeom prst="rect">
            <a:avLst/>
          </a:prstGeom>
          <a:gradFill>
            <a:gsLst>
              <a:gs pos="0">
                <a:schemeClr val="accent4">
                  <a:alpha val="56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  <a:effectLst>
            <a:glow rad="508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69399" y="2644184"/>
            <a:ext cx="23543" cy="194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5"/>
          <p:cNvSpPr txBox="1"/>
          <p:nvPr/>
        </p:nvSpPr>
        <p:spPr>
          <a:xfrm>
            <a:off x="3414567" y="4134938"/>
            <a:ext cx="27732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INBILQ+DejaVu Sans Bold"/>
              </a:rPr>
              <a:t> </a:t>
            </a:r>
            <a:r>
              <a:rPr lang="ru-RU" sz="1400" b="1" dirty="0">
                <a:solidFill>
                  <a:srgbClr val="2962A7"/>
                </a:solidFill>
                <a:latin typeface="+mj-lt"/>
                <a:cs typeface="INBILQ+DejaVu Sans Bold"/>
              </a:rPr>
              <a:t>ГИС «Управление»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96235" y="3943297"/>
            <a:ext cx="2912541" cy="1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1"/>
          <p:cNvSpPr txBox="1"/>
          <p:nvPr/>
        </p:nvSpPr>
        <p:spPr>
          <a:xfrm>
            <a:off x="4892642" y="4138443"/>
            <a:ext cx="12353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962A7"/>
                </a:solidFill>
                <a:latin typeface="+mj-lt"/>
                <a:cs typeface="INBILQ+DejaVu Sans Bold"/>
              </a:rPr>
              <a:t>ГАС «Закупки»</a:t>
            </a:r>
            <a:endParaRPr sz="1400" b="1" dirty="0">
              <a:solidFill>
                <a:srgbClr val="2962A7"/>
              </a:solidFill>
              <a:latin typeface="+mj-lt"/>
              <a:cs typeface="INBILQ+DejaVu Sans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9420" y="4076051"/>
            <a:ext cx="190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962A7"/>
                </a:solidFill>
                <a:latin typeface="+mj-lt"/>
                <a:cs typeface="Times New Roman" panose="02020603050405020304" pitchFamily="18" charset="0"/>
              </a:rPr>
              <a:t>ГИС ЖКХ</a:t>
            </a:r>
            <a:endParaRPr lang="ru-RU" sz="1400" b="1" dirty="0">
              <a:solidFill>
                <a:srgbClr val="2962A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object 16"/>
          <p:cNvSpPr txBox="1"/>
          <p:nvPr/>
        </p:nvSpPr>
        <p:spPr>
          <a:xfrm>
            <a:off x="3496235" y="4465413"/>
            <a:ext cx="388544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62A7"/>
                </a:solidFill>
                <a:latin typeface="+mj-lt"/>
                <a:cs typeface="INBILQ+DejaVu Sans Bold"/>
              </a:rPr>
              <a:t>Витрина данных: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62A7"/>
                </a:solidFill>
                <a:latin typeface="+mj-lt"/>
                <a:cs typeface="INBILQ+DejaVu Sans Bold"/>
              </a:rPr>
              <a:t>ФНС России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62A7"/>
                </a:solidFill>
                <a:latin typeface="+mj-lt"/>
                <a:cs typeface="INBILQ+DejaVu Sans Bold"/>
              </a:rPr>
              <a:t>Казначейства России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62A7"/>
                </a:solidFill>
                <a:latin typeface="+mj-lt"/>
                <a:cs typeface="INBILQ+DejaVu Sans Bold"/>
              </a:rPr>
              <a:t>ФАС России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62A7"/>
                </a:solidFill>
                <a:latin typeface="+mj-lt"/>
                <a:cs typeface="INBILQ+DejaVu Sans Bold"/>
              </a:rPr>
              <a:t>ФСГС России</a:t>
            </a:r>
            <a:endParaRPr sz="1400" b="1" dirty="0">
              <a:solidFill>
                <a:srgbClr val="2962A7"/>
              </a:solidFill>
              <a:latin typeface="+mj-lt"/>
              <a:cs typeface="INBILQ+DejaVu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8878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6353"/>
            <a:ext cx="121920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r="22156"/>
          <a:stretch>
            <a:fillRect/>
          </a:stretch>
        </p:blipFill>
        <p:spPr>
          <a:xfrm>
            <a:off x="280664" y="1201057"/>
            <a:ext cx="3510279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663" y="1201057"/>
            <a:ext cx="3510280" cy="5334000"/>
          </a:xfrm>
          <a:prstGeom prst="rect">
            <a:avLst/>
          </a:prstGeom>
          <a:gradFill>
            <a:gsLst>
              <a:gs pos="0">
                <a:schemeClr val="accent5">
                  <a:alpha val="6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40271" y="645528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80664" y="0"/>
            <a:ext cx="11125200" cy="889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РЕАЛИЗАЦИЯ  ПРИНЦИПОВ ОТКРЫТОСТИ И ГЛАСНОСТИ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913" y="1626353"/>
            <a:ext cx="364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Официальный сайт КСП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www.kspnnov.ru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55" y="2508848"/>
            <a:ext cx="3428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 2024 год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КСП поступило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 обращений граждан, 2 через форму обратной связи с  официального сайта КСП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AutoShape 89" descr="https://kspnnov.ru/wp-content/uploads/2023/06/vk-e168718273630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34118" y="2436896"/>
            <a:ext cx="5459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принципы </a:t>
            </a:r>
            <a:r>
              <a:rPr lang="ru-RU" dirty="0" smtClean="0"/>
              <a:t>сайта</a:t>
            </a:r>
            <a:r>
              <a:rPr lang="ru-RU" dirty="0"/>
              <a:t>: </a:t>
            </a:r>
            <a:endParaRPr lang="ru-RU" dirty="0" smtClean="0"/>
          </a:p>
          <a:p>
            <a:endParaRPr lang="ru-RU" sz="900" dirty="0"/>
          </a:p>
          <a:p>
            <a:r>
              <a:rPr lang="ru-RU" dirty="0" smtClean="0"/>
              <a:t>Прозрачность ;</a:t>
            </a:r>
          </a:p>
          <a:p>
            <a:endParaRPr lang="ru-RU" sz="900" dirty="0" smtClean="0"/>
          </a:p>
          <a:p>
            <a:endParaRPr lang="ru-RU" sz="900" dirty="0"/>
          </a:p>
          <a:p>
            <a:r>
              <a:rPr lang="ru-RU" dirty="0" smtClean="0"/>
              <a:t>Доступность </a:t>
            </a:r>
            <a:r>
              <a:rPr lang="ru-RU" dirty="0"/>
              <a:t>для </a:t>
            </a:r>
            <a:r>
              <a:rPr lang="ru-RU" dirty="0" smtClean="0"/>
              <a:t>пользователей; </a:t>
            </a:r>
          </a:p>
          <a:p>
            <a:endParaRPr lang="ru-RU" sz="900" dirty="0"/>
          </a:p>
          <a:p>
            <a:r>
              <a:rPr lang="ru-RU" dirty="0" smtClean="0"/>
              <a:t>Реактивность;</a:t>
            </a:r>
          </a:p>
          <a:p>
            <a:endParaRPr lang="ru-RU" sz="900" dirty="0" smtClean="0"/>
          </a:p>
          <a:p>
            <a:r>
              <a:rPr lang="ru-RU" dirty="0" smtClean="0"/>
              <a:t>Единство дизайна</a:t>
            </a:r>
          </a:p>
          <a:p>
            <a:endParaRPr lang="ru-RU" sz="900" dirty="0" smtClean="0"/>
          </a:p>
          <a:p>
            <a:r>
              <a:rPr lang="ru-RU" dirty="0"/>
              <a:t>Поддержка и актуализация</a:t>
            </a:r>
          </a:p>
        </p:txBody>
      </p:sp>
      <p:pic>
        <p:nvPicPr>
          <p:cNvPr id="14433" name="Picture 97" descr="Picture backgroun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5506" r="4705" b="4826"/>
          <a:stretch/>
        </p:blipFill>
        <p:spPr bwMode="auto">
          <a:xfrm>
            <a:off x="7502801" y="5292561"/>
            <a:ext cx="801254" cy="851647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719027" y="5533718"/>
            <a:ext cx="294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КСП в социальных сетях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12"/>
          <a:stretch>
            <a:fillRect/>
          </a:stretch>
        </p:blipFill>
        <p:spPr>
          <a:xfrm>
            <a:off x="7502801" y="1764420"/>
            <a:ext cx="4545293" cy="31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0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3028"/>
            <a:ext cx="121920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r="22156"/>
          <a:stretch>
            <a:fillRect/>
          </a:stretch>
        </p:blipFill>
        <p:spPr>
          <a:xfrm>
            <a:off x="280664" y="1201057"/>
            <a:ext cx="3510279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63" y="406400"/>
            <a:ext cx="11377937" cy="889000"/>
          </a:xfrm>
        </p:spPr>
        <p:txBody>
          <a:bodyPr>
            <a:normAutofit fontScale="90000"/>
          </a:bodyPr>
          <a:lstStyle/>
          <a:p>
            <a:r>
              <a:rPr lang="ru-RU" sz="2200" spc="-19" dirty="0" smtClean="0">
                <a:solidFill>
                  <a:srgbClr val="3366CC"/>
                </a:solidFill>
              </a:rPr>
              <a:t>                  </a:t>
            </a:r>
            <a:br>
              <a:rPr lang="ru-RU" sz="2200" spc="-19" dirty="0" smtClean="0">
                <a:solidFill>
                  <a:srgbClr val="3366CC"/>
                </a:solidFill>
              </a:rPr>
            </a:br>
            <a:r>
              <a:rPr lang="ru-RU" sz="3600" spc="-19" dirty="0" smtClean="0">
                <a:solidFill>
                  <a:srgbClr val="002060"/>
                </a:solidFill>
                <a:latin typeface="+mn-lt"/>
              </a:rPr>
              <a:t>ОСНОВНЫЕ НАПРАВЛЕНИЯ  </a:t>
            </a:r>
            <a:r>
              <a:rPr lang="ru-RU" sz="3600" spc="-19" dirty="0">
                <a:solidFill>
                  <a:srgbClr val="002060"/>
                </a:solidFill>
                <a:latin typeface="+mn-lt"/>
              </a:rPr>
              <a:t>РАЗВИТИЯ  КОНТРОЛЬНО-СЧЕТНОЙ  </a:t>
            </a:r>
            <a:r>
              <a:rPr lang="ru-RU" sz="3600" spc="-19" dirty="0" smtClean="0">
                <a:solidFill>
                  <a:srgbClr val="002060"/>
                </a:solidFill>
                <a:latin typeface="+mn-lt"/>
              </a:rPr>
              <a:t>ПАЛАТЫ НА 2025 ГОД</a:t>
            </a:r>
            <a:r>
              <a:rPr lang="ru-RU" sz="3600" spc="-19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spc="-19" dirty="0">
                <a:solidFill>
                  <a:srgbClr val="002060"/>
                </a:solidFill>
                <a:latin typeface="+mn-lt"/>
              </a:rPr>
            </a:b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664" y="1201057"/>
            <a:ext cx="3510280" cy="5334000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663" y="1866507"/>
            <a:ext cx="351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Основная задача КСП -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воевременное предотвращение финансовых нарушений и контроль за эффективным использованием бюджетных средств и муниципальных </a:t>
            </a:r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есурсов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318" y="2886834"/>
            <a:ext cx="556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Выявление системных проблем, влияющих на эффективность муниципального управления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318" y="1856003"/>
            <a:ext cx="700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Увеличение доли аудита на основании </a:t>
            </a:r>
            <a:r>
              <a:rPr lang="ru-RU" b="1" dirty="0"/>
              <a:t>риск-ориентированного подхода при планировании и проведении </a:t>
            </a:r>
            <a:r>
              <a:rPr lang="ru-RU" b="1" dirty="0" smtClean="0"/>
              <a:t>контрольных и экспертно</a:t>
            </a:r>
            <a:r>
              <a:rPr lang="en-US" b="1" dirty="0" smtClean="0"/>
              <a:t>-</a:t>
            </a:r>
            <a:r>
              <a:rPr lang="ru-RU" b="1" dirty="0" smtClean="0"/>
              <a:t>аналитических </a:t>
            </a:r>
            <a:r>
              <a:rPr lang="ru-RU" b="1" dirty="0"/>
              <a:t>мероприятий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2318" y="3710775"/>
            <a:ext cx="730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Проверка эффективности реализации муниципальных программ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76071" y="4370767"/>
            <a:ext cx="7492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Контроль за устранением нарушений и недостатков, выявленных в ходе проверок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Развитие дистанционных методов аудита. Организация подключения КСП </a:t>
            </a:r>
            <a:r>
              <a:rPr lang="ru-RU" b="1" dirty="0"/>
              <a:t>к </a:t>
            </a:r>
            <a:r>
              <a:rPr lang="ru-RU" b="1" dirty="0" smtClean="0"/>
              <a:t>информационным системам муниципального управления</a:t>
            </a:r>
            <a:endParaRPr lang="ru-RU" b="1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3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think-cell Slide" r:id="rId5" imgW="7772400" imgH="10058400" progId="">
                  <p:embed/>
                </p:oleObj>
              </mc:Choice>
              <mc:Fallback>
                <p:oleObj name="think-cell Slide" r:id="rId5" imgW="7772400" imgH="10058400" progId="">
                  <p:embed/>
                  <p:pic>
                    <p:nvPicPr>
                      <p:cNvPr id="6" name="Object 5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1151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18516"/>
            <a:ext cx="11658600" cy="472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85749" y="0"/>
            <a:ext cx="3372849" cy="6248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827315" y="2383094"/>
            <a:ext cx="568960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/>
              </a:rPr>
              <a:t>СПАСИБО ЗА ВНИМАНИЕ!</a:t>
            </a:r>
            <a:endParaRPr 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66994" y="2419532"/>
            <a:ext cx="1422918" cy="1422918"/>
            <a:chOff x="4119563" y="2533651"/>
            <a:chExt cx="346075" cy="346075"/>
          </a:xfrm>
        </p:grpSpPr>
        <p:sp>
          <p:nvSpPr>
            <p:cNvPr id="24" name="Line 57"/>
            <p:cNvSpPr>
              <a:spLocks noChangeShapeType="1"/>
            </p:cNvSpPr>
            <p:nvPr/>
          </p:nvSpPr>
          <p:spPr bwMode="auto">
            <a:xfrm>
              <a:off x="4119563" y="2879726"/>
              <a:ext cx="346075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4225926" y="2593976"/>
              <a:ext cx="134938" cy="2857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>
              <a:off x="4391026" y="2728913"/>
              <a:ext cx="60325" cy="15081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4135438" y="2728913"/>
              <a:ext cx="60325" cy="15081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 flipV="1">
              <a:off x="4179888" y="2714626"/>
              <a:ext cx="0" cy="142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V="1">
              <a:off x="4405313" y="2714626"/>
              <a:ext cx="0" cy="142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>
              <a:off x="4270376" y="2563813"/>
              <a:ext cx="44450" cy="3016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flipV="1">
              <a:off x="4300538" y="2533651"/>
              <a:ext cx="0" cy="30163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4256088" y="2638426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4256088" y="2684463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>
              <a:off x="4256088" y="2728913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>
              <a:off x="4256088" y="2774951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>
              <a:off x="4256088" y="2819401"/>
              <a:ext cx="746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41228" y="4641106"/>
            <a:ext cx="5644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658600" y="4641106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0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think-cell Slide" r:id="rId5" imgW="9525" imgH="9525" progId="">
                  <p:embed/>
                </p:oleObj>
              </mc:Choice>
              <mc:Fallback>
                <p:oleObj name="think-cell Slide" r:id="rId5" imgW="9525" imgH="9525" progId="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33281"/>
          <a:stretch>
            <a:fillRect/>
          </a:stretch>
        </p:blipFill>
        <p:spPr>
          <a:xfrm>
            <a:off x="0" y="1524000"/>
            <a:ext cx="12192000" cy="234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ОСНОВНЫЕ ИТОГИ РАБОТЫ 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КОНТРОЛЬНО-СЧЕТНОЙ ПАЛАТЫ в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2024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году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/>
              </a:rPr>
            </a:br>
            <a:endParaRPr lang="en-ID" sz="3200" dirty="0">
              <a:solidFill>
                <a:srgbClr val="002060"/>
              </a:solidFill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0" y="1524000"/>
            <a:ext cx="12192000" cy="2349500"/>
          </a:xfrm>
          <a:custGeom>
            <a:avLst/>
            <a:gdLst>
              <a:gd name="connsiteX0" fmla="*/ 11658602 w 12192000"/>
              <a:gd name="connsiteY0" fmla="*/ 0 h 2349500"/>
              <a:gd name="connsiteX1" fmla="*/ 12192000 w 12192000"/>
              <a:gd name="connsiteY1" fmla="*/ 0 h 2349500"/>
              <a:gd name="connsiteX2" fmla="*/ 12192000 w 12192000"/>
              <a:gd name="connsiteY2" fmla="*/ 2349500 h 2349500"/>
              <a:gd name="connsiteX3" fmla="*/ 11658602 w 12192000"/>
              <a:gd name="connsiteY3" fmla="*/ 2349500 h 2349500"/>
              <a:gd name="connsiteX4" fmla="*/ 7689850 w 12192000"/>
              <a:gd name="connsiteY4" fmla="*/ 0 h 2349500"/>
              <a:gd name="connsiteX5" fmla="*/ 8470902 w 12192000"/>
              <a:gd name="connsiteY5" fmla="*/ 0 h 2349500"/>
              <a:gd name="connsiteX6" fmla="*/ 8470902 w 12192000"/>
              <a:gd name="connsiteY6" fmla="*/ 2349500 h 2349500"/>
              <a:gd name="connsiteX7" fmla="*/ 7689850 w 12192000"/>
              <a:gd name="connsiteY7" fmla="*/ 2349500 h 2349500"/>
              <a:gd name="connsiteX8" fmla="*/ 3721100 w 12192000"/>
              <a:gd name="connsiteY8" fmla="*/ 0 h 2349500"/>
              <a:gd name="connsiteX9" fmla="*/ 4502150 w 12192000"/>
              <a:gd name="connsiteY9" fmla="*/ 0 h 2349500"/>
              <a:gd name="connsiteX10" fmla="*/ 4502150 w 12192000"/>
              <a:gd name="connsiteY10" fmla="*/ 2349500 h 2349500"/>
              <a:gd name="connsiteX11" fmla="*/ 3721100 w 12192000"/>
              <a:gd name="connsiteY11" fmla="*/ 2349500 h 2349500"/>
              <a:gd name="connsiteX12" fmla="*/ 0 w 12192000"/>
              <a:gd name="connsiteY12" fmla="*/ 0 h 2349500"/>
              <a:gd name="connsiteX13" fmla="*/ 533400 w 12192000"/>
              <a:gd name="connsiteY13" fmla="*/ 0 h 2349500"/>
              <a:gd name="connsiteX14" fmla="*/ 533400 w 12192000"/>
              <a:gd name="connsiteY14" fmla="*/ 2349500 h 2349500"/>
              <a:gd name="connsiteX15" fmla="*/ 0 w 12192000"/>
              <a:gd name="connsiteY15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349500">
                <a:moveTo>
                  <a:pt x="11658602" y="0"/>
                </a:moveTo>
                <a:lnTo>
                  <a:pt x="12192000" y="0"/>
                </a:lnTo>
                <a:lnTo>
                  <a:pt x="12192000" y="2349500"/>
                </a:lnTo>
                <a:lnTo>
                  <a:pt x="11658602" y="2349500"/>
                </a:lnTo>
                <a:close/>
                <a:moveTo>
                  <a:pt x="7689850" y="0"/>
                </a:moveTo>
                <a:lnTo>
                  <a:pt x="8470902" y="0"/>
                </a:lnTo>
                <a:lnTo>
                  <a:pt x="8470902" y="2349500"/>
                </a:lnTo>
                <a:lnTo>
                  <a:pt x="7689850" y="2349500"/>
                </a:lnTo>
                <a:close/>
                <a:moveTo>
                  <a:pt x="3721100" y="0"/>
                </a:moveTo>
                <a:lnTo>
                  <a:pt x="4502150" y="0"/>
                </a:lnTo>
                <a:lnTo>
                  <a:pt x="4502150" y="2349500"/>
                </a:lnTo>
                <a:lnTo>
                  <a:pt x="3721100" y="2349500"/>
                </a:lnTo>
                <a:close/>
                <a:moveTo>
                  <a:pt x="0" y="0"/>
                </a:moveTo>
                <a:lnTo>
                  <a:pt x="533400" y="0"/>
                </a:lnTo>
                <a:lnTo>
                  <a:pt x="533400" y="2349500"/>
                </a:lnTo>
                <a:lnTo>
                  <a:pt x="0" y="2349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7" name="Rectangle 6"/>
          <p:cNvSpPr/>
          <p:nvPr/>
        </p:nvSpPr>
        <p:spPr>
          <a:xfrm>
            <a:off x="533400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9" name="Rectangle 8"/>
          <p:cNvSpPr/>
          <p:nvPr/>
        </p:nvSpPr>
        <p:spPr>
          <a:xfrm>
            <a:off x="533398" y="1528879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itle 1"/>
          <p:cNvSpPr txBox="1"/>
          <p:nvPr/>
        </p:nvSpPr>
        <p:spPr>
          <a:xfrm>
            <a:off x="972655" y="2074628"/>
            <a:ext cx="230919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3993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/>
          <p:nvPr/>
        </p:nvSpPr>
        <p:spPr>
          <a:xfrm>
            <a:off x="1176562" y="4534926"/>
            <a:ext cx="1901371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контрольных мероприятий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2150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23" name="Rectangle 22"/>
          <p:cNvSpPr/>
          <p:nvPr/>
        </p:nvSpPr>
        <p:spPr>
          <a:xfrm>
            <a:off x="4502150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itle 1"/>
          <p:cNvSpPr txBox="1"/>
          <p:nvPr/>
        </p:nvSpPr>
        <p:spPr>
          <a:xfrm>
            <a:off x="4941405" y="2074628"/>
            <a:ext cx="230919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>
                <a:solidFill>
                  <a:schemeClr val="bg1"/>
                </a:solidFill>
              </a:rPr>
              <a:t>5</a:t>
            </a:r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4941405" y="3190667"/>
            <a:ext cx="2309191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0868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/>
          <p:nvPr/>
        </p:nvSpPr>
        <p:spPr>
          <a:xfrm>
            <a:off x="5028717" y="4463242"/>
            <a:ext cx="230919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экспертно-аналитических мероприятий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70902" y="3873500"/>
            <a:ext cx="3187700" cy="241118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30" name="Rectangle 29"/>
          <p:cNvSpPr/>
          <p:nvPr/>
        </p:nvSpPr>
        <p:spPr>
          <a:xfrm>
            <a:off x="8470902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" name="Title 1"/>
          <p:cNvSpPr txBox="1"/>
          <p:nvPr/>
        </p:nvSpPr>
        <p:spPr>
          <a:xfrm>
            <a:off x="8910157" y="2074628"/>
            <a:ext cx="230919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62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1059967" y="3086023"/>
            <a:ext cx="230919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Проверено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  <a:latin typeface="+mn-lt"/>
              </a:rPr>
              <a:t>9</a:t>
            </a: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 объектов аудита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977440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/>
          <p:nvPr/>
        </p:nvSpPr>
        <p:spPr>
          <a:xfrm>
            <a:off x="8910156" y="4811925"/>
            <a:ext cx="230919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 деятельности КСП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10156" y="3167963"/>
            <a:ext cx="244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Всего мероприятий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5028717" y="3122072"/>
            <a:ext cx="230919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</a:rPr>
              <a:t>Выработано</a:t>
            </a:r>
          </a:p>
          <a:p>
            <a:pPr algn="ctr"/>
            <a:r>
              <a:rPr lang="ru-RU" sz="2000" b="0" dirty="0">
                <a:solidFill>
                  <a:schemeClr val="bg1"/>
                </a:solidFill>
              </a:rPr>
              <a:t>4</a:t>
            </a:r>
            <a:r>
              <a:rPr lang="ru-RU" sz="2000" b="0" dirty="0" smtClean="0">
                <a:solidFill>
                  <a:schemeClr val="bg1"/>
                </a:solidFill>
              </a:rPr>
              <a:t>0 </a:t>
            </a:r>
            <a:r>
              <a:rPr lang="ru-RU" sz="2000" b="0" dirty="0">
                <a:solidFill>
                  <a:schemeClr val="bg1"/>
                </a:solidFill>
              </a:rPr>
              <a:t>рекомендаций 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3028"/>
            <a:ext cx="121920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r="22156"/>
          <a:stretch>
            <a:fillRect/>
          </a:stretch>
        </p:blipFill>
        <p:spPr>
          <a:xfrm>
            <a:off x="280664" y="1201057"/>
            <a:ext cx="3251431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64" y="136072"/>
            <a:ext cx="11832778" cy="889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ОСНОВНЫЕ ПОКАЗАТЕЛИ КОНТРОЛЬНО-СЧЕТНОЙ ПАЛАТЫ 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 2022 ПО 2024 ГОД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665" y="1201057"/>
            <a:ext cx="3532094" cy="5334000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 hangingPunct="0"/>
            <a:r>
              <a:rPr lang="ru-RU" dirty="0"/>
              <a:t>В отчетном периоде </a:t>
            </a:r>
            <a:r>
              <a:rPr lang="ru-RU" dirty="0" smtClean="0"/>
              <a:t>КСП проведены </a:t>
            </a:r>
            <a:r>
              <a:rPr lang="ru-RU" dirty="0"/>
              <a:t>все обязательные и запланированные мероприятия: </a:t>
            </a:r>
            <a:r>
              <a:rPr lang="ru-RU" b="1" dirty="0"/>
              <a:t>7</a:t>
            </a:r>
            <a:r>
              <a:rPr lang="ru-RU" dirty="0" smtClean="0"/>
              <a:t> контрольных и </a:t>
            </a:r>
            <a:r>
              <a:rPr lang="ru-RU" b="1" dirty="0"/>
              <a:t>5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экспертно-аналитических мероприятий. Всего проведено </a:t>
            </a:r>
            <a:r>
              <a:rPr lang="ru-RU" b="1" dirty="0" smtClean="0"/>
              <a:t>62</a:t>
            </a:r>
            <a:r>
              <a:rPr lang="ru-RU" dirty="0" smtClean="0"/>
              <a:t> мероприятия </a:t>
            </a:r>
          </a:p>
          <a:p>
            <a:pPr algn="just" fontAlgn="base" hangingPunct="0"/>
            <a:r>
              <a:rPr lang="ru-RU" dirty="0" smtClean="0"/>
              <a:t>Объем </a:t>
            </a:r>
            <a:r>
              <a:rPr lang="ru-RU" dirty="0"/>
              <a:t>проверенных средств составил </a:t>
            </a:r>
            <a:r>
              <a:rPr lang="ru-RU" b="1" dirty="0" smtClean="0"/>
              <a:t>26 275,7 млн</a:t>
            </a:r>
            <a:r>
              <a:rPr lang="ru-RU" b="1" dirty="0"/>
              <a:t>. руб.</a:t>
            </a:r>
            <a:endParaRPr lang="ru-RU" dirty="0"/>
          </a:p>
          <a:p>
            <a:pPr algn="just" fontAlgn="base" hangingPunct="0"/>
            <a:endParaRPr lang="ru-RU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09701BB-944D-486A-A567-9BC2AD408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8873"/>
              </p:ext>
            </p:extLst>
          </p:nvPr>
        </p:nvGraphicFramePr>
        <p:xfrm>
          <a:off x="4645134" y="2038171"/>
          <a:ext cx="6996586" cy="391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0" r="1759"/>
          <a:stretch>
            <a:fillRect/>
          </a:stretch>
        </p:blipFill>
        <p:spPr>
          <a:xfrm>
            <a:off x="533400" y="1524000"/>
            <a:ext cx="399288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388" y="406400"/>
            <a:ext cx="6423212" cy="889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ОБЪЕМ ПРОВЕРЕННЫХ СРЕДСТВ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3992880" cy="533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6094" y="1524002"/>
            <a:ext cx="1936377" cy="91144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4 512,5 млн.руб.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1613" y="3046610"/>
            <a:ext cx="1936377" cy="32004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</a:rPr>
              <a:t>455,7 </a:t>
            </a:r>
            <a:r>
              <a:rPr lang="ru-RU" sz="2000" b="1" dirty="0">
                <a:solidFill>
                  <a:srgbClr val="000000"/>
                </a:solidFill>
              </a:rPr>
              <a:t>млн. руб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</a:p>
          <a:p>
            <a:pPr lvl="0" algn="ctr"/>
            <a:r>
              <a:rPr lang="ru-RU" sz="1600" b="1" dirty="0">
                <a:solidFill>
                  <a:srgbClr val="000000"/>
                </a:solidFill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</a:rPr>
              <a:t>з них:</a:t>
            </a:r>
          </a:p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нарушения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405,4 </a:t>
            </a:r>
            <a:r>
              <a:rPr lang="ru-RU" sz="1600" b="1" dirty="0">
                <a:solidFill>
                  <a:schemeClr val="tx1"/>
                </a:solidFill>
              </a:rPr>
              <a:t>млн.руб.;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недостатки: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50,3 </a:t>
            </a:r>
            <a:r>
              <a:rPr lang="ru-RU" sz="1600" b="1" dirty="0">
                <a:solidFill>
                  <a:schemeClr val="tx1"/>
                </a:solidFill>
              </a:rPr>
              <a:t>млн.руб. </a:t>
            </a:r>
          </a:p>
          <a:p>
            <a:pPr lvl="0" algn="ctr"/>
            <a:endParaRPr lang="ru-RU" sz="1600" b="1" dirty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>
                <a:solidFill>
                  <a:srgbClr val="3366CC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6918" y="1524001"/>
            <a:ext cx="1936377" cy="86631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33 274,6 млн.руб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1824" y="3046609"/>
            <a:ext cx="1936377" cy="320040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2222" y="1524000"/>
            <a:ext cx="1936377" cy="86631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26 275,7 млн.руб</a:t>
            </a:r>
            <a:r>
              <a:rPr lang="ru-RU" dirty="0"/>
              <a:t>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22223" y="3048000"/>
            <a:ext cx="1936377" cy="320039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524001"/>
            <a:ext cx="1718877" cy="1524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/>
          <p:cNvSpPr txBox="1"/>
          <p:nvPr/>
        </p:nvSpPr>
        <p:spPr>
          <a:xfrm>
            <a:off x="5307489" y="4871849"/>
            <a:ext cx="1433586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14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5307489" y="1227731"/>
            <a:ext cx="143358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2022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7638313" y="4871849"/>
            <a:ext cx="1433586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14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7563219" y="1227731"/>
            <a:ext cx="143358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2023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9973617" y="1202334"/>
            <a:ext cx="1433586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2024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4473" y="1637891"/>
            <a:ext cx="606428" cy="581393"/>
            <a:chOff x="7726363" y="2909889"/>
            <a:chExt cx="346075" cy="331788"/>
          </a:xfrm>
        </p:grpSpPr>
        <p:sp>
          <p:nvSpPr>
            <p:cNvPr id="48" name="Freeform 59"/>
            <p:cNvSpPr/>
            <p:nvPr/>
          </p:nvSpPr>
          <p:spPr bwMode="auto">
            <a:xfrm>
              <a:off x="7800976" y="2909889"/>
              <a:ext cx="195263" cy="195263"/>
            </a:xfrm>
            <a:custGeom>
              <a:avLst/>
              <a:gdLst>
                <a:gd name="T0" fmla="*/ 123 w 123"/>
                <a:gd name="T1" fmla="*/ 123 h 123"/>
                <a:gd name="T2" fmla="*/ 123 w 123"/>
                <a:gd name="T3" fmla="*/ 0 h 123"/>
                <a:gd name="T4" fmla="*/ 0 w 123"/>
                <a:gd name="T5" fmla="*/ 0 h 123"/>
                <a:gd name="T6" fmla="*/ 0 w 123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3">
                  <a:moveTo>
                    <a:pt x="123" y="123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7847013" y="2955926"/>
              <a:ext cx="142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>
              <a:off x="7877176" y="2984501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>
              <a:off x="7847013" y="3014664"/>
              <a:ext cx="10477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Line 63"/>
            <p:cNvSpPr>
              <a:spLocks noChangeShapeType="1"/>
            </p:cNvSpPr>
            <p:nvPr/>
          </p:nvSpPr>
          <p:spPr bwMode="auto">
            <a:xfrm>
              <a:off x="7847013" y="3044826"/>
              <a:ext cx="10477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>
              <a:off x="7847013" y="3074989"/>
              <a:ext cx="10477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7726363" y="3135314"/>
              <a:ext cx="346075" cy="106363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66"/>
            <p:cNvSpPr/>
            <p:nvPr/>
          </p:nvSpPr>
          <p:spPr bwMode="auto">
            <a:xfrm>
              <a:off x="7726363" y="3044826"/>
              <a:ext cx="74613" cy="90488"/>
            </a:xfrm>
            <a:custGeom>
              <a:avLst/>
              <a:gdLst>
                <a:gd name="T0" fmla="*/ 0 w 47"/>
                <a:gd name="T1" fmla="*/ 57 h 57"/>
                <a:gd name="T2" fmla="*/ 33 w 47"/>
                <a:gd name="T3" fmla="*/ 0 h 57"/>
                <a:gd name="T4" fmla="*/ 47 w 47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57"/>
                  </a:moveTo>
                  <a:lnTo>
                    <a:pt x="33" y="0"/>
                  </a:lnTo>
                  <a:lnTo>
                    <a:pt x="47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67"/>
            <p:cNvSpPr/>
            <p:nvPr/>
          </p:nvSpPr>
          <p:spPr bwMode="auto">
            <a:xfrm>
              <a:off x="7996238" y="3044826"/>
              <a:ext cx="76200" cy="90488"/>
            </a:xfrm>
            <a:custGeom>
              <a:avLst/>
              <a:gdLst>
                <a:gd name="T0" fmla="*/ 0 w 48"/>
                <a:gd name="T1" fmla="*/ 0 h 57"/>
                <a:gd name="T2" fmla="*/ 15 w 48"/>
                <a:gd name="T3" fmla="*/ 0 h 57"/>
                <a:gd name="T4" fmla="*/ 48 w 48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0"/>
                  </a:moveTo>
                  <a:lnTo>
                    <a:pt x="15" y="0"/>
                  </a:lnTo>
                  <a:lnTo>
                    <a:pt x="48" y="5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9" name="Title 1"/>
          <p:cNvSpPr txBox="1"/>
          <p:nvPr/>
        </p:nvSpPr>
        <p:spPr>
          <a:xfrm>
            <a:off x="1025722" y="5748991"/>
            <a:ext cx="2968792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1400" b="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8877" y="1522610"/>
            <a:ext cx="2807403" cy="1524000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проверенных средств в 2024 году составил 34,4% от утвержденного плана</a:t>
            </a:r>
            <a:endParaRPr lang="en-US" dirty="0"/>
          </a:p>
        </p:txBody>
      </p:sp>
      <p:cxnSp>
        <p:nvCxnSpPr>
          <p:cNvPr id="61" name="Straight Connector 78"/>
          <p:cNvCxnSpPr/>
          <p:nvPr/>
        </p:nvCxnSpPr>
        <p:spPr>
          <a:xfrm>
            <a:off x="6324600" y="1407458"/>
            <a:ext cx="533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56094" y="2505943"/>
            <a:ext cx="670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ОБЪЕМ ВЫЯВЛЕННЫХ НАРУШЕНИЙ И НЕДОСТАТКОВ ПРИ ПРОВЕДЕНИИ КОНТРОЛЬНЫХ МЕРОПРИЯТИЙ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50631922"/>
              </p:ext>
            </p:extLst>
          </p:nvPr>
        </p:nvGraphicFramePr>
        <p:xfrm>
          <a:off x="571731" y="3119371"/>
          <a:ext cx="3916218" cy="380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47918" y="-78435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КОНТРОЛЬНЫЕ МЕРОПРИЯТИЯ</a:t>
            </a:r>
            <a:endParaRPr lang="en-ID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9717741" y="3648686"/>
            <a:ext cx="2040149" cy="21051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+mn-lt"/>
              </a:rPr>
              <a:t>2 139,9 млн</a:t>
            </a:r>
            <a:r>
              <a:rPr lang="ru-RU" sz="2000" dirty="0">
                <a:latin typeface="+mn-lt"/>
              </a:rPr>
              <a:t>. руб</a:t>
            </a:r>
            <a:r>
              <a:rPr lang="ru-RU" sz="2000" dirty="0" smtClean="0">
                <a:latin typeface="+mn-lt"/>
              </a:rPr>
              <a:t>.</a:t>
            </a:r>
          </a:p>
          <a:p>
            <a:pPr algn="ctr"/>
            <a:r>
              <a:rPr lang="ru-RU" sz="2000" dirty="0" smtClean="0">
                <a:latin typeface="+mn-lt"/>
              </a:rPr>
              <a:t>из них :</a:t>
            </a:r>
          </a:p>
          <a:p>
            <a:pPr algn="ctr"/>
            <a:endParaRPr lang="ru-RU" sz="1600" dirty="0" smtClean="0">
              <a:latin typeface="+mn-lt"/>
            </a:endParaRPr>
          </a:p>
          <a:p>
            <a:pPr algn="ctr"/>
            <a:r>
              <a:rPr lang="ru-RU" sz="1600" b="0" dirty="0">
                <a:latin typeface="+mn-lt"/>
              </a:rPr>
              <a:t>н</a:t>
            </a:r>
            <a:r>
              <a:rPr lang="ru-RU" sz="1600" b="0" dirty="0" smtClean="0">
                <a:latin typeface="+mn-lt"/>
              </a:rPr>
              <a:t>арушения</a:t>
            </a:r>
          </a:p>
          <a:p>
            <a:pPr algn="ctr"/>
            <a:r>
              <a:rPr lang="ru-RU" sz="1600" dirty="0" smtClean="0">
                <a:latin typeface="+mn-lt"/>
              </a:rPr>
              <a:t>693,8 млн.руб.;</a:t>
            </a:r>
          </a:p>
          <a:p>
            <a:pPr algn="ctr"/>
            <a:endParaRPr lang="ru-RU" sz="1600" dirty="0" smtClean="0">
              <a:latin typeface="+mn-lt"/>
            </a:endParaRPr>
          </a:p>
          <a:p>
            <a:pPr algn="ctr"/>
            <a:r>
              <a:rPr lang="ru-RU" sz="1600" b="0" dirty="0">
                <a:latin typeface="+mn-lt"/>
              </a:rPr>
              <a:t>н</a:t>
            </a:r>
            <a:r>
              <a:rPr lang="ru-RU" sz="1600" b="0" dirty="0" smtClean="0">
                <a:latin typeface="+mn-lt"/>
              </a:rPr>
              <a:t>едостатки:</a:t>
            </a:r>
          </a:p>
          <a:p>
            <a:pPr algn="ctr"/>
            <a:r>
              <a:rPr lang="ru-RU" sz="1600" dirty="0" smtClean="0">
                <a:latin typeface="+mn-lt"/>
              </a:rPr>
              <a:t>1 446,1 млн.руб. </a:t>
            </a:r>
          </a:p>
          <a:p>
            <a:pPr algn="ctr"/>
            <a:r>
              <a:rPr lang="ru-RU" sz="1600" dirty="0" smtClean="0">
                <a:solidFill>
                  <a:srgbClr val="3366CC"/>
                </a:solidFill>
                <a:latin typeface="+mn-lt"/>
              </a:rPr>
              <a:t> </a:t>
            </a:r>
            <a:endParaRPr lang="en-US" sz="1600" dirty="0">
              <a:solidFill>
                <a:schemeClr val="accent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7329556" y="3673309"/>
            <a:ext cx="1826558" cy="23514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818,5 млн. руб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/>
            <a:r>
              <a:rPr lang="ru-RU" sz="1600" dirty="0">
                <a:latin typeface="+mn-lt"/>
              </a:rPr>
              <a:t>и</a:t>
            </a:r>
            <a:r>
              <a:rPr lang="ru-RU" sz="1600" dirty="0" smtClean="0">
                <a:latin typeface="+mn-lt"/>
              </a:rPr>
              <a:t>з них:</a:t>
            </a:r>
          </a:p>
          <a:p>
            <a:pPr algn="ctr"/>
            <a:endParaRPr lang="ru-RU" sz="1600" dirty="0" smtClean="0">
              <a:latin typeface="+mn-lt"/>
            </a:endParaRPr>
          </a:p>
          <a:p>
            <a:pPr algn="ctr"/>
            <a:r>
              <a:rPr lang="ru-RU" sz="1600" b="0" dirty="0" smtClean="0">
                <a:latin typeface="+mn-lt"/>
              </a:rPr>
              <a:t>нарушения</a:t>
            </a:r>
            <a:endParaRPr lang="ru-RU" sz="1600" b="0" dirty="0">
              <a:latin typeface="+mn-lt"/>
            </a:endParaRPr>
          </a:p>
          <a:p>
            <a:pPr algn="ctr"/>
            <a:r>
              <a:rPr lang="ru-RU" sz="1600" dirty="0" smtClean="0">
                <a:latin typeface="+mn-lt"/>
              </a:rPr>
              <a:t>764,8 </a:t>
            </a:r>
            <a:r>
              <a:rPr lang="ru-RU" sz="1600" dirty="0">
                <a:latin typeface="+mn-lt"/>
              </a:rPr>
              <a:t>млн.руб.;</a:t>
            </a:r>
          </a:p>
          <a:p>
            <a:pPr algn="ctr"/>
            <a:endParaRPr lang="ru-RU" sz="1600" dirty="0">
              <a:latin typeface="+mn-lt"/>
            </a:endParaRPr>
          </a:p>
          <a:p>
            <a:pPr algn="ctr"/>
            <a:r>
              <a:rPr lang="ru-RU" sz="1600" b="0" dirty="0">
                <a:latin typeface="+mn-lt"/>
              </a:rPr>
              <a:t>недостатки:</a:t>
            </a:r>
          </a:p>
          <a:p>
            <a:pPr algn="ctr"/>
            <a:r>
              <a:rPr lang="ru-RU" sz="1600" dirty="0" smtClean="0">
                <a:latin typeface="+mn-lt"/>
              </a:rPr>
              <a:t>53,7 </a:t>
            </a:r>
            <a:r>
              <a:rPr lang="ru-RU" sz="1600" dirty="0">
                <a:latin typeface="+mn-lt"/>
              </a:rPr>
              <a:t>млн.руб.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3366CC"/>
                </a:solidFill>
                <a:latin typeface="Calibri"/>
                <a:ea typeface="+mn-ea"/>
                <a:cs typeface="+mn-cs"/>
              </a:rPr>
              <a:t> </a:t>
            </a:r>
            <a:endParaRPr lang="en-US" sz="1600" dirty="0">
              <a:solidFill>
                <a:schemeClr val="accent1"/>
              </a:solidFill>
              <a:latin typeface="+mn-lt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think-cell Slide" r:id="rId5" imgW="7772400" imgH="10058400" progId="">
                  <p:embed/>
                </p:oleObj>
              </mc:Choice>
              <mc:Fallback>
                <p:oleObj name="think-cell Slide" r:id="rId5" imgW="7772400" imgH="10058400" progId="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34" b="-80"/>
          <a:stretch>
            <a:fillRect/>
          </a:stretch>
        </p:blipFill>
        <p:spPr>
          <a:xfrm>
            <a:off x="533400" y="1"/>
            <a:ext cx="11125199" cy="6119445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533399" y="1"/>
            <a:ext cx="11125200" cy="6119445"/>
          </a:xfrm>
          <a:custGeom>
            <a:avLst/>
            <a:gdLst>
              <a:gd name="connsiteX0" fmla="*/ 0 w 11125200"/>
              <a:gd name="connsiteY0" fmla="*/ 0 h 6248400"/>
              <a:gd name="connsiteX1" fmla="*/ 11125200 w 11125200"/>
              <a:gd name="connsiteY1" fmla="*/ 0 h 6248400"/>
              <a:gd name="connsiteX2" fmla="*/ 11125200 w 11125200"/>
              <a:gd name="connsiteY2" fmla="*/ 753035 h 6248400"/>
              <a:gd name="connsiteX3" fmla="*/ 2499083 w 11125200"/>
              <a:gd name="connsiteY3" fmla="*/ 753035 h 6248400"/>
              <a:gd name="connsiteX4" fmla="*/ 2499083 w 11125200"/>
              <a:gd name="connsiteY4" fmla="*/ 2061882 h 6248400"/>
              <a:gd name="connsiteX5" fmla="*/ 11125200 w 11125200"/>
              <a:gd name="connsiteY5" fmla="*/ 2061882 h 6248400"/>
              <a:gd name="connsiteX6" fmla="*/ 11125200 w 11125200"/>
              <a:gd name="connsiteY6" fmla="*/ 6248400 h 6248400"/>
              <a:gd name="connsiteX7" fmla="*/ 0 w 11125200"/>
              <a:gd name="connsiteY7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5200" h="6248400">
                <a:moveTo>
                  <a:pt x="0" y="0"/>
                </a:moveTo>
                <a:lnTo>
                  <a:pt x="11125200" y="0"/>
                </a:lnTo>
                <a:lnTo>
                  <a:pt x="11125200" y="753035"/>
                </a:lnTo>
                <a:lnTo>
                  <a:pt x="2499083" y="753035"/>
                </a:lnTo>
                <a:lnTo>
                  <a:pt x="2499083" y="2061882"/>
                </a:lnTo>
                <a:lnTo>
                  <a:pt x="11125200" y="2061882"/>
                </a:lnTo>
                <a:lnTo>
                  <a:pt x="111252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26500" y="739393"/>
            <a:ext cx="8646459" cy="1308847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85000"/>
                </a:schemeClr>
              </a:gs>
              <a:gs pos="100000">
                <a:schemeClr val="bg1">
                  <a:lumMod val="85000"/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9039" y="1150665"/>
            <a:ext cx="2330822" cy="565672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Нарушение «Излишне полученная субсидия за счет средств областного бюджета» в сумме 2,8 млн.руб. устранено в ходе проверки. Произведен возврат средств в бюджет города.</a:t>
            </a:r>
          </a:p>
        </p:txBody>
      </p:sp>
      <p:sp>
        <p:nvSpPr>
          <p:cNvPr id="61" name="Title 1"/>
          <p:cNvSpPr txBox="1"/>
          <p:nvPr/>
        </p:nvSpPr>
        <p:spPr>
          <a:xfrm>
            <a:off x="3164205" y="1286582"/>
            <a:ext cx="7362985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+mn-lt"/>
                <a:cs typeface="Segoe UI" panose="020B0502040204020203" pitchFamily="34" charset="0"/>
              </a:rPr>
              <a:t>НАРУШЕНИЯ И НЕДОСТАТКИ</a:t>
            </a:r>
            <a:endParaRPr lang="en-US" sz="2400" dirty="0">
              <a:solidFill>
                <a:srgbClr val="002060"/>
              </a:solidFill>
              <a:latin typeface="+mn-lt"/>
              <a:cs typeface="Segoe UI" panose="020B050204020402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51412" y="1716924"/>
            <a:ext cx="630662" cy="636476"/>
            <a:chOff x="2684463" y="3619500"/>
            <a:chExt cx="344487" cy="347663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728913" y="3709988"/>
              <a:ext cx="180975" cy="2571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684463" y="3619500"/>
              <a:ext cx="90488" cy="241300"/>
            </a:xfrm>
            <a:custGeom>
              <a:avLst/>
              <a:gdLst>
                <a:gd name="T0" fmla="*/ 12 w 24"/>
                <a:gd name="T1" fmla="*/ 64 h 64"/>
                <a:gd name="T2" fmla="*/ 0 w 24"/>
                <a:gd name="T3" fmla="*/ 64 h 64"/>
                <a:gd name="T4" fmla="*/ 0 w 24"/>
                <a:gd name="T5" fmla="*/ 12 h 64"/>
                <a:gd name="T6" fmla="*/ 12 w 24"/>
                <a:gd name="T7" fmla="*/ 0 h 64"/>
                <a:gd name="T8" fmla="*/ 24 w 24"/>
                <a:gd name="T9" fmla="*/ 12 h 64"/>
                <a:gd name="T10" fmla="*/ 12 w 24"/>
                <a:gd name="T11" fmla="*/ 24 h 64"/>
                <a:gd name="T12" fmla="*/ 12 w 24"/>
                <a:gd name="T13" fmla="*/ 16 h 64"/>
                <a:gd name="T14" fmla="*/ 23 w 24"/>
                <a:gd name="T1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4">
                  <a:moveTo>
                    <a:pt x="12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3" y="16"/>
                    <a:pt x="23" y="16"/>
                    <a:pt x="23" y="16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728913" y="3619500"/>
              <a:ext cx="225425" cy="90488"/>
            </a:xfrm>
            <a:custGeom>
              <a:avLst/>
              <a:gdLst>
                <a:gd name="T0" fmla="*/ 48 w 60"/>
                <a:gd name="T1" fmla="*/ 24 h 24"/>
                <a:gd name="T2" fmla="*/ 60 w 60"/>
                <a:gd name="T3" fmla="*/ 12 h 24"/>
                <a:gd name="T4" fmla="*/ 48 w 60"/>
                <a:gd name="T5" fmla="*/ 0 h 24"/>
                <a:gd name="T6" fmla="*/ 0 w 6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4">
                  <a:moveTo>
                    <a:pt x="48" y="24"/>
                  </a:moveTo>
                  <a:cubicBezTo>
                    <a:pt x="55" y="24"/>
                    <a:pt x="60" y="19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2819400" y="3770313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2819400" y="3830638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2819400" y="3892550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2759075" y="3740150"/>
              <a:ext cx="38100" cy="30163"/>
            </a:xfrm>
            <a:custGeom>
              <a:avLst/>
              <a:gdLst>
                <a:gd name="T0" fmla="*/ 0 w 24"/>
                <a:gd name="T1" fmla="*/ 14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4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759075" y="3800475"/>
              <a:ext cx="38100" cy="30163"/>
            </a:xfrm>
            <a:custGeom>
              <a:avLst/>
              <a:gdLst>
                <a:gd name="T0" fmla="*/ 0 w 24"/>
                <a:gd name="T1" fmla="*/ 15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5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2984500" y="3702050"/>
              <a:ext cx="44450" cy="265113"/>
            </a:xfrm>
            <a:custGeom>
              <a:avLst/>
              <a:gdLst>
                <a:gd name="T0" fmla="*/ 12 w 12"/>
                <a:gd name="T1" fmla="*/ 64 h 70"/>
                <a:gd name="T2" fmla="*/ 6 w 12"/>
                <a:gd name="T3" fmla="*/ 70 h 70"/>
                <a:gd name="T4" fmla="*/ 0 w 12"/>
                <a:gd name="T5" fmla="*/ 64 h 70"/>
                <a:gd name="T6" fmla="*/ 0 w 12"/>
                <a:gd name="T7" fmla="*/ 6 h 70"/>
                <a:gd name="T8" fmla="*/ 6 w 12"/>
                <a:gd name="T9" fmla="*/ 0 h 70"/>
                <a:gd name="T10" fmla="*/ 12 w 12"/>
                <a:gd name="T11" fmla="*/ 6 h 70"/>
                <a:gd name="T12" fmla="*/ 12 w 12"/>
                <a:gd name="T1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12" y="64"/>
                  </a:moveTo>
                  <a:cubicBezTo>
                    <a:pt x="12" y="67"/>
                    <a:pt x="9" y="70"/>
                    <a:pt x="6" y="70"/>
                  </a:cubicBezTo>
                  <a:cubicBezTo>
                    <a:pt x="3" y="70"/>
                    <a:pt x="0" y="67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64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2984500" y="3937000"/>
              <a:ext cx="44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2984500" y="3830638"/>
              <a:ext cx="44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954338" y="3717925"/>
              <a:ext cx="30163" cy="136525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6 h 36"/>
                <a:gd name="T4" fmla="*/ 6 w 8"/>
                <a:gd name="T5" fmla="*/ 0 h 36"/>
                <a:gd name="T6" fmla="*/ 8 w 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533400" y="1407458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49689" y="4345548"/>
            <a:ext cx="35601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</a:t>
            </a:r>
            <a:r>
              <a:rPr lang="ru-RU" sz="1600" dirty="0" smtClean="0"/>
              <a:t>ные нарушения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37157" y="5147344"/>
            <a:ext cx="380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недостатки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2119" y="1475685"/>
            <a:ext cx="161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smtClean="0">
                <a:solidFill>
                  <a:schemeClr val="bg1"/>
                </a:solidFill>
              </a:rPr>
              <a:t>7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видов нарушений и 2 вида  недостатков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427869294"/>
              </p:ext>
            </p:extLst>
          </p:nvPr>
        </p:nvGraphicFramePr>
        <p:xfrm>
          <a:off x="6857522" y="1897113"/>
          <a:ext cx="4895424" cy="42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67409" y="-67982"/>
            <a:ext cx="11125200" cy="889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КОНТРОЛЬНЫЕ МЕРОПРИЯТИЯ</a:t>
            </a:r>
            <a:endParaRPr lang="en-ID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1533" y="3297531"/>
            <a:ext cx="321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</a:t>
            </a:r>
            <a:r>
              <a:rPr lang="ru-RU" sz="1600" dirty="0" smtClean="0"/>
              <a:t>арушения при осуществлении муниципальных закупок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533" y="2269799"/>
            <a:ext cx="3844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ведения бухгалтерского учета, составления и представления бухгалтерской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think-cell Slide" r:id="rId6" imgW="9525" imgH="9525" progId="">
                  <p:embed/>
                </p:oleObj>
              </mc:Choice>
              <mc:Fallback>
                <p:oleObj name="think-cell Slide" r:id="rId6" imgW="9525" imgH="9525" progId="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40" name="Picture 39" descr="A picture containing person, indoor, sitting, small&#10;&#10;Description automatically generated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29706"/>
          <a:stretch>
            <a:fillRect/>
          </a:stretch>
        </p:blipFill>
        <p:spPr>
          <a:xfrm>
            <a:off x="533400" y="1524000"/>
            <a:ext cx="4737100" cy="5334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721101" y="1524000"/>
            <a:ext cx="1549399" cy="20286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6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65" y="47259"/>
            <a:ext cx="5822401" cy="889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КОНТРОЛЬНЫЕ МЕРОПРИЯТИЯ</a:t>
            </a:r>
            <a:endParaRPr lang="en-ID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4" name="Freeform: Shape 43"/>
          <p:cNvSpPr/>
          <p:nvPr/>
        </p:nvSpPr>
        <p:spPr>
          <a:xfrm>
            <a:off x="518825" y="1524000"/>
            <a:ext cx="4737100" cy="5334000"/>
          </a:xfrm>
          <a:custGeom>
            <a:avLst/>
            <a:gdLst>
              <a:gd name="connsiteX0" fmla="*/ 0 w 4737100"/>
              <a:gd name="connsiteY0" fmla="*/ 0 h 5334000"/>
              <a:gd name="connsiteX1" fmla="*/ 3187700 w 4737100"/>
              <a:gd name="connsiteY1" fmla="*/ 0 h 5334000"/>
              <a:gd name="connsiteX2" fmla="*/ 3187700 w 4737100"/>
              <a:gd name="connsiteY2" fmla="*/ 2028682 h 5334000"/>
              <a:gd name="connsiteX3" fmla="*/ 4737100 w 4737100"/>
              <a:gd name="connsiteY3" fmla="*/ 2028682 h 5334000"/>
              <a:gd name="connsiteX4" fmla="*/ 4737100 w 4737100"/>
              <a:gd name="connsiteY4" fmla="*/ 5334000 h 5334000"/>
              <a:gd name="connsiteX5" fmla="*/ 0 w 4737100"/>
              <a:gd name="connsiteY5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7100" h="5334000">
                <a:moveTo>
                  <a:pt x="0" y="0"/>
                </a:moveTo>
                <a:lnTo>
                  <a:pt x="3187700" y="0"/>
                </a:lnTo>
                <a:lnTo>
                  <a:pt x="3187700" y="2028682"/>
                </a:lnTo>
                <a:lnTo>
                  <a:pt x="4737100" y="2028682"/>
                </a:lnTo>
                <a:lnTo>
                  <a:pt x="4737100" y="5334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5270500" y="1524000"/>
            <a:ext cx="6921499" cy="20286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itle 1"/>
          <p:cNvSpPr txBox="1"/>
          <p:nvPr/>
        </p:nvSpPr>
        <p:spPr>
          <a:xfrm>
            <a:off x="972655" y="1924456"/>
            <a:ext cx="230919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  7 / 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53870" y="2601595"/>
            <a:ext cx="3067231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400" i="1" dirty="0" smtClean="0">
                <a:solidFill>
                  <a:schemeClr val="bg1"/>
                </a:solidFill>
              </a:rPr>
              <a:t>мероприятий    объектов аудита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72655" y="3552682"/>
            <a:ext cx="42978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159766" y="2125580"/>
            <a:ext cx="817980" cy="825522"/>
            <a:chOff x="4841876" y="3990976"/>
            <a:chExt cx="344488" cy="347663"/>
          </a:xfrm>
        </p:grpSpPr>
        <p:sp>
          <p:nvSpPr>
            <p:cNvPr id="18" name="Rectangle 143"/>
            <p:cNvSpPr>
              <a:spLocks noChangeArrowheads="1"/>
            </p:cNvSpPr>
            <p:nvPr/>
          </p:nvSpPr>
          <p:spPr bwMode="auto">
            <a:xfrm>
              <a:off x="4841876" y="4187826"/>
              <a:ext cx="60325" cy="120650"/>
            </a:xfrm>
            <a:prstGeom prst="rect">
              <a:avLst/>
            </a:prstGeom>
            <a:noFill/>
            <a:ln w="22225" cap="flat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44"/>
            <p:cNvSpPr/>
            <p:nvPr/>
          </p:nvSpPr>
          <p:spPr bwMode="auto">
            <a:xfrm>
              <a:off x="4902201" y="4229101"/>
              <a:ext cx="284163" cy="109538"/>
            </a:xfrm>
            <a:custGeom>
              <a:avLst/>
              <a:gdLst>
                <a:gd name="T0" fmla="*/ 0 w 76"/>
                <a:gd name="T1" fmla="*/ 15 h 29"/>
                <a:gd name="T2" fmla="*/ 76 w 76"/>
                <a:gd name="T3" fmla="*/ 5 h 29"/>
                <a:gd name="T4" fmla="*/ 64 w 76"/>
                <a:gd name="T5" fmla="*/ 1 h 29"/>
                <a:gd name="T6" fmla="*/ 46 w 76"/>
                <a:gd name="T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9">
                  <a:moveTo>
                    <a:pt x="0" y="15"/>
                  </a:moveTo>
                  <a:cubicBezTo>
                    <a:pt x="42" y="29"/>
                    <a:pt x="28" y="29"/>
                    <a:pt x="76" y="5"/>
                  </a:cubicBezTo>
                  <a:cubicBezTo>
                    <a:pt x="72" y="1"/>
                    <a:pt x="68" y="0"/>
                    <a:pt x="64" y="1"/>
                  </a:cubicBezTo>
                  <a:cubicBezTo>
                    <a:pt x="46" y="7"/>
                    <a:pt x="46" y="7"/>
                    <a:pt x="46" y="7"/>
                  </a:cubicBezTo>
                </a:path>
              </a:pathLst>
            </a:cu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45"/>
            <p:cNvSpPr/>
            <p:nvPr/>
          </p:nvSpPr>
          <p:spPr bwMode="auto">
            <a:xfrm>
              <a:off x="4902201" y="4202114"/>
              <a:ext cx="179388" cy="60325"/>
            </a:xfrm>
            <a:custGeom>
              <a:avLst/>
              <a:gdLst>
                <a:gd name="T0" fmla="*/ 0 w 48"/>
                <a:gd name="T1" fmla="*/ 0 h 16"/>
                <a:gd name="T2" fmla="*/ 12 w 48"/>
                <a:gd name="T3" fmla="*/ 0 h 16"/>
                <a:gd name="T4" fmla="*/ 30 w 48"/>
                <a:gd name="T5" fmla="*/ 8 h 16"/>
                <a:gd name="T6" fmla="*/ 42 w 48"/>
                <a:gd name="T7" fmla="*/ 8 h 16"/>
                <a:gd name="T8" fmla="*/ 42 w 48"/>
                <a:gd name="T9" fmla="*/ 16 h 16"/>
                <a:gd name="T10" fmla="*/ 20 w 4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6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1" y="0"/>
                    <a:pt x="28" y="6"/>
                    <a:pt x="30" y="8"/>
                  </a:cubicBezTo>
                  <a:cubicBezTo>
                    <a:pt x="30" y="8"/>
                    <a:pt x="36" y="8"/>
                    <a:pt x="42" y="8"/>
                  </a:cubicBezTo>
                  <a:cubicBezTo>
                    <a:pt x="48" y="8"/>
                    <a:pt x="48" y="16"/>
                    <a:pt x="42" y="16"/>
                  </a:cubicBezTo>
                  <a:cubicBezTo>
                    <a:pt x="20" y="16"/>
                    <a:pt x="20" y="16"/>
                    <a:pt x="20" y="16"/>
                  </a:cubicBezTo>
                </a:path>
              </a:pathLst>
            </a:cu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Oval 146"/>
            <p:cNvSpPr>
              <a:spLocks noChangeArrowheads="1"/>
            </p:cNvSpPr>
            <p:nvPr/>
          </p:nvSpPr>
          <p:spPr bwMode="auto">
            <a:xfrm>
              <a:off x="5051426" y="3990976"/>
              <a:ext cx="90488" cy="90488"/>
            </a:xfrm>
            <a:prstGeom prst="ellipse">
              <a:avLst/>
            </a:pr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Oval 147"/>
            <p:cNvSpPr>
              <a:spLocks noChangeArrowheads="1"/>
            </p:cNvSpPr>
            <p:nvPr/>
          </p:nvSpPr>
          <p:spPr bwMode="auto">
            <a:xfrm>
              <a:off x="4976813" y="4097339"/>
              <a:ext cx="90488" cy="90488"/>
            </a:xfrm>
            <a:prstGeom prst="ellipse">
              <a:avLst/>
            </a:pr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Line 148"/>
            <p:cNvSpPr>
              <a:spLocks noChangeShapeType="1"/>
            </p:cNvSpPr>
            <p:nvPr/>
          </p:nvSpPr>
          <p:spPr bwMode="auto">
            <a:xfrm>
              <a:off x="5021263" y="4127501"/>
              <a:ext cx="0" cy="30163"/>
            </a:xfrm>
            <a:prstGeom prst="line">
              <a:avLst/>
            </a:pr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Line 149"/>
            <p:cNvSpPr>
              <a:spLocks noChangeShapeType="1"/>
            </p:cNvSpPr>
            <p:nvPr/>
          </p:nvSpPr>
          <p:spPr bwMode="auto">
            <a:xfrm>
              <a:off x="5097463" y="4021139"/>
              <a:ext cx="0" cy="30163"/>
            </a:xfrm>
            <a:prstGeom prst="line">
              <a:avLst/>
            </a:prstGeom>
            <a:noFill/>
            <a:ln w="22225" cap="rnd">
              <a:solidFill>
                <a:schemeClr val="bg1">
                  <a:alpha val="99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5343161" y="1890122"/>
            <a:ext cx="3266679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26 275,7 </a:t>
            </a:r>
            <a:r>
              <a:rPr lang="ru-RU" sz="2400" dirty="0" smtClean="0">
                <a:solidFill>
                  <a:schemeClr val="bg1"/>
                </a:solidFill>
              </a:rPr>
              <a:t>млн.руб.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9113687" y="1837998"/>
            <a:ext cx="3092887" cy="13295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693,8</a:t>
            </a:r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млн.руб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5688130" y="3276613"/>
            <a:ext cx="2634466" cy="4836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34" name="Rectangle: Rounded Corners 33"/>
          <p:cNvSpPr/>
          <p:nvPr/>
        </p:nvSpPr>
        <p:spPr>
          <a:xfrm>
            <a:off x="9014758" y="3276613"/>
            <a:ext cx="2634466" cy="4836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36" name="TextBox 35"/>
          <p:cNvSpPr txBox="1"/>
          <p:nvPr/>
        </p:nvSpPr>
        <p:spPr>
          <a:xfrm>
            <a:off x="5914476" y="3293270"/>
            <a:ext cx="218177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/>
              <a:t>Объем проверенных средств</a:t>
            </a:r>
            <a:endParaRPr lang="en-ID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27931" y="3308267"/>
            <a:ext cx="240812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/>
              <a:t>Объем выявленных нарушений</a:t>
            </a:r>
            <a:endParaRPr lang="en-ID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6853" y="3688384"/>
            <a:ext cx="39653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11</a:t>
            </a:r>
            <a:r>
              <a:rPr lang="ru-RU" sz="3200" dirty="0" smtClean="0">
                <a:solidFill>
                  <a:srgbClr val="002060"/>
                </a:solidFill>
              </a:rPr>
              <a:t> представлений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требований </a:t>
            </a:r>
            <a:r>
              <a:rPr lang="ru-RU" dirty="0">
                <a:solidFill>
                  <a:schemeClr val="bg1"/>
                </a:solidFill>
              </a:rPr>
              <a:t>об устранении нарушений и недостатков, а также рекомендации по применению мер для пресечения и предупреждения нарушений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21931" y="4311543"/>
            <a:ext cx="300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Общегосударственные вопросы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- 2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4839" y="5744595"/>
            <a:ext cx="23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Образование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- 1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3687" y="4343991"/>
            <a:ext cx="293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Туризм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- 1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55801" y="3855496"/>
            <a:ext cx="617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Контрольные мероприятия по направлениям: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4839" y="5028069"/>
            <a:ext cx="223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Национальная </a:t>
            </a:r>
            <a:r>
              <a:rPr lang="ru-RU" dirty="0" smtClean="0">
                <a:solidFill>
                  <a:srgbClr val="003399"/>
                </a:solidFill>
              </a:rPr>
              <a:t>экономика </a:t>
            </a:r>
            <a:r>
              <a:rPr lang="ru-RU" b="1" dirty="0" smtClean="0">
                <a:solidFill>
                  <a:schemeClr val="accent5"/>
                </a:solidFill>
              </a:rPr>
              <a:t>-2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7931" y="4774164"/>
            <a:ext cx="279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Национальная безопасность и правоохранительная </a:t>
            </a:r>
            <a:r>
              <a:rPr lang="ru-RU" dirty="0" smtClean="0">
                <a:solidFill>
                  <a:srgbClr val="003399"/>
                </a:solidFill>
              </a:rPr>
              <a:t>деятельность</a:t>
            </a:r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- 1</a:t>
            </a:r>
            <a:endParaRPr lang="ru-RU" dirty="0">
              <a:solidFill>
                <a:srgbClr val="3366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think-cell Slide" r:id="rId6" imgW="7772400" imgH="10058400" progId="">
                  <p:embed/>
                </p:oleObj>
              </mc:Choice>
              <mc:Fallback>
                <p:oleObj name="think-cell Slide" r:id="rId6" imgW="7772400" imgH="10058400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2613"/>
            <a:ext cx="121920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r="22156"/>
          <a:stretch>
            <a:fillRect/>
          </a:stretch>
        </p:blipFill>
        <p:spPr>
          <a:xfrm>
            <a:off x="280664" y="1201057"/>
            <a:ext cx="3510279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64" y="54428"/>
            <a:ext cx="11377937" cy="889000"/>
          </a:xfrm>
        </p:spPr>
        <p:txBody>
          <a:bodyPr>
            <a:normAutofit/>
          </a:bodyPr>
          <a:lstStyle/>
          <a:p>
            <a:r>
              <a:rPr lang="ru-RU" sz="3600" spc="-19" dirty="0" smtClean="0">
                <a:solidFill>
                  <a:srgbClr val="002060"/>
                </a:solidFill>
                <a:latin typeface="+mn-lt"/>
              </a:rPr>
              <a:t>СТРУКТУРА ИНЫХ НАРУШЕНИЙ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664" y="1201057"/>
            <a:ext cx="3510280" cy="5334000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«Иные» нарушения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нарушения, которые не попадают под </a:t>
            </a:r>
            <a:r>
              <a:rPr lang="ru-RU" sz="2400" dirty="0" smtClean="0"/>
              <a:t>определения, предусмотренные</a:t>
            </a:r>
          </a:p>
          <a:p>
            <a:pPr algn="ctr"/>
            <a:r>
              <a:rPr lang="ru-RU" sz="2400" dirty="0" smtClean="0"/>
              <a:t>Классификатором нарушений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95755"/>
              </p:ext>
            </p:extLst>
          </p:nvPr>
        </p:nvGraphicFramePr>
        <p:xfrm>
          <a:off x="4071607" y="2655688"/>
          <a:ext cx="7932134" cy="2473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2134">
                  <a:extLst>
                    <a:ext uri="{9D8B030D-6E8A-4147-A177-3AD203B41FA5}">
                      <a16:colId xmlns:a16="http://schemas.microsoft.com/office/drawing/2014/main" val="2363424553"/>
                    </a:ext>
                  </a:extLst>
                </a:gridCol>
              </a:tblGrid>
              <a:tr h="5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  Несвоевременный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возврат субсидии;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8" marR="53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94047"/>
                  </a:ext>
                </a:extLst>
              </a:tr>
              <a:tr h="449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Предоставление субсидии при наличии неисполненной обязанности по уплате налогов, сборов, страховых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взносов, пеней, штрафов, процентов;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8" marR="53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078026"/>
                  </a:ext>
                </a:extLst>
              </a:tr>
              <a:tr h="390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  Расходы за счет средств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субсидии, не подтвержденные платежными поручениями.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8" marR="53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64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9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think-cell Slide" r:id="rId5" imgW="7772400" imgH="10058400" progId="">
                  <p:embed/>
                </p:oleObj>
              </mc:Choice>
              <mc:Fallback>
                <p:oleObj name="think-cell Slide" r:id="rId5" imgW="7772400" imgH="10058400" progId="">
                  <p:embed/>
                  <p:pic>
                    <p:nvPicPr>
                      <p:cNvPr id="3" name="Object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34" b="-80"/>
          <a:stretch>
            <a:fillRect/>
          </a:stretch>
        </p:blipFill>
        <p:spPr>
          <a:xfrm>
            <a:off x="533400" y="1"/>
            <a:ext cx="11125199" cy="6248400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546616" y="0"/>
            <a:ext cx="11492523" cy="6248400"/>
          </a:xfrm>
          <a:custGeom>
            <a:avLst/>
            <a:gdLst>
              <a:gd name="connsiteX0" fmla="*/ 0 w 11125200"/>
              <a:gd name="connsiteY0" fmla="*/ 0 h 6248400"/>
              <a:gd name="connsiteX1" fmla="*/ 11125200 w 11125200"/>
              <a:gd name="connsiteY1" fmla="*/ 0 h 6248400"/>
              <a:gd name="connsiteX2" fmla="*/ 11125200 w 11125200"/>
              <a:gd name="connsiteY2" fmla="*/ 753035 h 6248400"/>
              <a:gd name="connsiteX3" fmla="*/ 2499083 w 11125200"/>
              <a:gd name="connsiteY3" fmla="*/ 753035 h 6248400"/>
              <a:gd name="connsiteX4" fmla="*/ 2499083 w 11125200"/>
              <a:gd name="connsiteY4" fmla="*/ 2061882 h 6248400"/>
              <a:gd name="connsiteX5" fmla="*/ 11125200 w 11125200"/>
              <a:gd name="connsiteY5" fmla="*/ 2061882 h 6248400"/>
              <a:gd name="connsiteX6" fmla="*/ 11125200 w 11125200"/>
              <a:gd name="connsiteY6" fmla="*/ 6248400 h 6248400"/>
              <a:gd name="connsiteX7" fmla="*/ 0 w 11125200"/>
              <a:gd name="connsiteY7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5200" h="6248400">
                <a:moveTo>
                  <a:pt x="0" y="0"/>
                </a:moveTo>
                <a:lnTo>
                  <a:pt x="11125200" y="0"/>
                </a:lnTo>
                <a:lnTo>
                  <a:pt x="11125200" y="753035"/>
                </a:lnTo>
                <a:lnTo>
                  <a:pt x="2499083" y="753035"/>
                </a:lnTo>
                <a:lnTo>
                  <a:pt x="2499083" y="2061882"/>
                </a:lnTo>
                <a:lnTo>
                  <a:pt x="11125200" y="2061882"/>
                </a:lnTo>
                <a:lnTo>
                  <a:pt x="111252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 sz="4000" b="1" dirty="0" smtClean="0">
              <a:solidFill>
                <a:schemeClr val="accent4"/>
              </a:solidFill>
            </a:endParaRPr>
          </a:p>
          <a:p>
            <a:endParaRPr lang="ru-RU" sz="4000" b="1" dirty="0" smtClean="0">
              <a:solidFill>
                <a:schemeClr val="accent4"/>
              </a:solidFill>
            </a:endParaRPr>
          </a:p>
          <a:p>
            <a:endParaRPr lang="ru-RU" sz="4000" b="1" dirty="0" smtClean="0">
              <a:solidFill>
                <a:schemeClr val="accent4"/>
              </a:solidFill>
            </a:endParaRPr>
          </a:p>
          <a:p>
            <a:endParaRPr lang="ru-RU" sz="2400" b="1" dirty="0" smtClean="0">
              <a:solidFill>
                <a:schemeClr val="accent4"/>
              </a:solidFill>
            </a:endParaRPr>
          </a:p>
          <a:p>
            <a:endParaRPr lang="ru-RU" sz="2400" b="1" dirty="0">
              <a:solidFill>
                <a:schemeClr val="accent4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23</a:t>
            </a:r>
            <a:r>
              <a:rPr lang="ru-RU" sz="2400" b="1" dirty="0" smtClean="0">
                <a:solidFill>
                  <a:schemeClr val="accent4"/>
                </a:solidFill>
              </a:rPr>
              <a:t>  </a:t>
            </a:r>
            <a:r>
              <a:rPr lang="ru-RU" sz="2400" dirty="0" smtClean="0"/>
              <a:t>Экспертизы муниципальных программ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13</a:t>
            </a:r>
            <a:r>
              <a:rPr lang="ru-RU" sz="2400" dirty="0" smtClean="0"/>
              <a:t>  Экспертиз на проекты решений городской Думы о внесении изменений в бюджет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1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/>
              <a:t>Экспертиза </a:t>
            </a:r>
            <a:r>
              <a:rPr lang="ru-RU" sz="2400" dirty="0"/>
              <a:t>по внешней проверке </a:t>
            </a:r>
            <a:r>
              <a:rPr lang="ru-RU" sz="2400" dirty="0" smtClean="0"/>
              <a:t>годовой бюджетной отчетности ГАБС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5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Обязательных экспертиз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6</a:t>
            </a:r>
            <a:r>
              <a:rPr lang="ru-RU" sz="2400" b="1" dirty="0" smtClean="0"/>
              <a:t>  </a:t>
            </a:r>
            <a:r>
              <a:rPr lang="ru-RU" sz="2400" dirty="0" smtClean="0"/>
              <a:t>Тематических экспертно-аналитических мероприятий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7 </a:t>
            </a:r>
            <a:r>
              <a:rPr lang="ru-RU" sz="2400" b="1" dirty="0" smtClean="0"/>
              <a:t> </a:t>
            </a:r>
            <a:r>
              <a:rPr lang="ru-RU" sz="2400" dirty="0"/>
              <a:t>Экспертиз на проекты МПА г. Нижнего Новгорода</a:t>
            </a:r>
          </a:p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973621" y="743666"/>
            <a:ext cx="9106206" cy="1308847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85000"/>
                </a:schemeClr>
              </a:gs>
              <a:gs pos="100000">
                <a:schemeClr val="bg1">
                  <a:lumMod val="85000"/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08520" y="745546"/>
            <a:ext cx="1599094" cy="206188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itle 1"/>
          <p:cNvSpPr txBox="1"/>
          <p:nvPr/>
        </p:nvSpPr>
        <p:spPr>
          <a:xfrm>
            <a:off x="1420470" y="164862"/>
            <a:ext cx="80794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+mn-lt"/>
                <a:cs typeface="Segoe UI" panose="020B0502040204020203" pitchFamily="34" charset="0"/>
              </a:rPr>
              <a:t>ЭКСПЕРТНО-АНАЛИТИЧЕСКИЕ МЕРОПРИЯТИЯ</a:t>
            </a:r>
            <a:endParaRPr lang="en-US" sz="3200" dirty="0">
              <a:solidFill>
                <a:srgbClr val="00206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06919" y="1349352"/>
            <a:ext cx="331316" cy="376344"/>
          </a:xfrm>
          <a:prstGeom prst="rect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Freeform 63"/>
          <p:cNvSpPr/>
          <p:nvPr/>
        </p:nvSpPr>
        <p:spPr bwMode="auto">
          <a:xfrm>
            <a:off x="1925543" y="1216934"/>
            <a:ext cx="165659" cy="353113"/>
          </a:xfrm>
          <a:custGeom>
            <a:avLst/>
            <a:gdLst>
              <a:gd name="T0" fmla="*/ 12 w 24"/>
              <a:gd name="T1" fmla="*/ 64 h 64"/>
              <a:gd name="T2" fmla="*/ 0 w 24"/>
              <a:gd name="T3" fmla="*/ 64 h 64"/>
              <a:gd name="T4" fmla="*/ 0 w 24"/>
              <a:gd name="T5" fmla="*/ 12 h 64"/>
              <a:gd name="T6" fmla="*/ 12 w 24"/>
              <a:gd name="T7" fmla="*/ 0 h 64"/>
              <a:gd name="T8" fmla="*/ 24 w 24"/>
              <a:gd name="T9" fmla="*/ 12 h 64"/>
              <a:gd name="T10" fmla="*/ 12 w 24"/>
              <a:gd name="T11" fmla="*/ 24 h 64"/>
              <a:gd name="T12" fmla="*/ 12 w 24"/>
              <a:gd name="T13" fmla="*/ 16 h 64"/>
              <a:gd name="T14" fmla="*/ 23 w 24"/>
              <a:gd name="T1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64">
                <a:moveTo>
                  <a:pt x="12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ubicBezTo>
                  <a:pt x="12" y="16"/>
                  <a:pt x="12" y="16"/>
                  <a:pt x="12" y="16"/>
                </a:cubicBezTo>
                <a:cubicBezTo>
                  <a:pt x="23" y="16"/>
                  <a:pt x="23" y="16"/>
                  <a:pt x="23" y="16"/>
                </a:cubicBezTo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Freeform 64"/>
          <p:cNvSpPr/>
          <p:nvPr/>
        </p:nvSpPr>
        <p:spPr bwMode="auto">
          <a:xfrm>
            <a:off x="2006919" y="1216934"/>
            <a:ext cx="412692" cy="132418"/>
          </a:xfrm>
          <a:custGeom>
            <a:avLst/>
            <a:gdLst>
              <a:gd name="T0" fmla="*/ 48 w 60"/>
              <a:gd name="T1" fmla="*/ 24 h 24"/>
              <a:gd name="T2" fmla="*/ 60 w 60"/>
              <a:gd name="T3" fmla="*/ 12 h 24"/>
              <a:gd name="T4" fmla="*/ 48 w 60"/>
              <a:gd name="T5" fmla="*/ 0 h 24"/>
              <a:gd name="T6" fmla="*/ 0 w 60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4">
                <a:moveTo>
                  <a:pt x="48" y="24"/>
                </a:moveTo>
                <a:cubicBezTo>
                  <a:pt x="55" y="24"/>
                  <a:pt x="60" y="19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2172576" y="1437630"/>
            <a:ext cx="110439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>
            <a:off x="2172576" y="1525908"/>
            <a:ext cx="110439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>
            <a:off x="2172576" y="1616509"/>
            <a:ext cx="110439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Freeform 68"/>
          <p:cNvSpPr/>
          <p:nvPr/>
        </p:nvSpPr>
        <p:spPr bwMode="auto">
          <a:xfrm>
            <a:off x="2062137" y="1393490"/>
            <a:ext cx="69751" cy="44140"/>
          </a:xfrm>
          <a:custGeom>
            <a:avLst/>
            <a:gdLst>
              <a:gd name="T0" fmla="*/ 0 w 24"/>
              <a:gd name="T1" fmla="*/ 14 h 19"/>
              <a:gd name="T2" fmla="*/ 5 w 24"/>
              <a:gd name="T3" fmla="*/ 19 h 19"/>
              <a:gd name="T4" fmla="*/ 24 w 24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9">
                <a:moveTo>
                  <a:pt x="0" y="14"/>
                </a:moveTo>
                <a:lnTo>
                  <a:pt x="5" y="19"/>
                </a:lnTo>
                <a:lnTo>
                  <a:pt x="24" y="0"/>
                </a:lnTo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69"/>
          <p:cNvSpPr/>
          <p:nvPr/>
        </p:nvSpPr>
        <p:spPr bwMode="auto">
          <a:xfrm>
            <a:off x="2062137" y="1481769"/>
            <a:ext cx="69751" cy="44140"/>
          </a:xfrm>
          <a:custGeom>
            <a:avLst/>
            <a:gdLst>
              <a:gd name="T0" fmla="*/ 0 w 24"/>
              <a:gd name="T1" fmla="*/ 15 h 19"/>
              <a:gd name="T2" fmla="*/ 5 w 24"/>
              <a:gd name="T3" fmla="*/ 19 h 19"/>
              <a:gd name="T4" fmla="*/ 24 w 24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9">
                <a:moveTo>
                  <a:pt x="0" y="15"/>
                </a:moveTo>
                <a:lnTo>
                  <a:pt x="5" y="19"/>
                </a:lnTo>
                <a:lnTo>
                  <a:pt x="24" y="0"/>
                </a:lnTo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Freeform 70"/>
          <p:cNvSpPr/>
          <p:nvPr/>
        </p:nvSpPr>
        <p:spPr bwMode="auto">
          <a:xfrm>
            <a:off x="2474829" y="1337736"/>
            <a:ext cx="81376" cy="387960"/>
          </a:xfrm>
          <a:custGeom>
            <a:avLst/>
            <a:gdLst>
              <a:gd name="T0" fmla="*/ 12 w 12"/>
              <a:gd name="T1" fmla="*/ 64 h 70"/>
              <a:gd name="T2" fmla="*/ 6 w 12"/>
              <a:gd name="T3" fmla="*/ 70 h 70"/>
              <a:gd name="T4" fmla="*/ 0 w 12"/>
              <a:gd name="T5" fmla="*/ 64 h 70"/>
              <a:gd name="T6" fmla="*/ 0 w 12"/>
              <a:gd name="T7" fmla="*/ 6 h 70"/>
              <a:gd name="T8" fmla="*/ 6 w 12"/>
              <a:gd name="T9" fmla="*/ 0 h 70"/>
              <a:gd name="T10" fmla="*/ 12 w 12"/>
              <a:gd name="T11" fmla="*/ 6 h 70"/>
              <a:gd name="T12" fmla="*/ 12 w 12"/>
              <a:gd name="T13" fmla="*/ 6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70">
                <a:moveTo>
                  <a:pt x="12" y="64"/>
                </a:moveTo>
                <a:cubicBezTo>
                  <a:pt x="12" y="67"/>
                  <a:pt x="9" y="70"/>
                  <a:pt x="6" y="70"/>
                </a:cubicBezTo>
                <a:cubicBezTo>
                  <a:pt x="3" y="70"/>
                  <a:pt x="0" y="67"/>
                  <a:pt x="0" y="6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lnTo>
                  <a:pt x="12" y="64"/>
                </a:lnTo>
                <a:close/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>
            <a:off x="2474829" y="1681556"/>
            <a:ext cx="81376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>
            <a:off x="2474829" y="1525908"/>
            <a:ext cx="81376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Freeform 73"/>
          <p:cNvSpPr/>
          <p:nvPr/>
        </p:nvSpPr>
        <p:spPr bwMode="auto">
          <a:xfrm>
            <a:off x="2419611" y="1360967"/>
            <a:ext cx="55220" cy="199788"/>
          </a:xfrm>
          <a:custGeom>
            <a:avLst/>
            <a:gdLst>
              <a:gd name="T0" fmla="*/ 0 w 8"/>
              <a:gd name="T1" fmla="*/ 36 h 36"/>
              <a:gd name="T2" fmla="*/ 0 w 8"/>
              <a:gd name="T3" fmla="*/ 6 h 36"/>
              <a:gd name="T4" fmla="*/ 6 w 8"/>
              <a:gd name="T5" fmla="*/ 0 h 36"/>
              <a:gd name="T6" fmla="*/ 8 w 8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6">
                <a:moveTo>
                  <a:pt x="0" y="36"/>
                </a:move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noFill/>
          <a:ln w="1587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78" name="Straight Connector 77"/>
          <p:cNvCxnSpPr/>
          <p:nvPr/>
        </p:nvCxnSpPr>
        <p:spPr>
          <a:xfrm>
            <a:off x="533400" y="1407458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0470" y="1607099"/>
            <a:ext cx="161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5</a:t>
            </a:r>
            <a:r>
              <a:rPr lang="ru-RU" sz="4000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9334" y="1085521"/>
            <a:ext cx="8676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выработано и направлено более </a:t>
            </a:r>
            <a:r>
              <a:rPr lang="ru-RU" sz="3200" b="1" i="1" dirty="0">
                <a:solidFill>
                  <a:srgbClr val="002060"/>
                </a:solidFill>
              </a:rPr>
              <a:t>4</a:t>
            </a:r>
            <a:r>
              <a:rPr lang="ru-RU" sz="3200" b="1" i="1" dirty="0" smtClean="0">
                <a:solidFill>
                  <a:srgbClr val="002060"/>
                </a:solidFill>
              </a:rPr>
              <a:t>0</a:t>
            </a:r>
            <a:r>
              <a:rPr lang="ru-RU" sz="2000" b="1" i="1" dirty="0" smtClean="0">
                <a:solidFill>
                  <a:srgbClr val="002060"/>
                </a:solidFill>
              </a:rPr>
              <a:t> предложений и рекомендаций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313377" y="6424432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1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think-cell Slide" r:id="rId5" imgW="7772400" imgH="10058400" progId="">
                  <p:embed/>
                </p:oleObj>
              </mc:Choice>
              <mc:Fallback>
                <p:oleObj name="think-cell Slide" r:id="rId5" imgW="7772400" imgH="10058400" progId="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-30"/>
          <a:stretch>
            <a:fillRect/>
          </a:stretch>
        </p:blipFill>
        <p:spPr>
          <a:xfrm>
            <a:off x="457985" y="0"/>
            <a:ext cx="11125202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 flipV="1">
            <a:off x="457985" y="0"/>
            <a:ext cx="11125200" cy="6248400"/>
          </a:xfrm>
          <a:prstGeom prst="rect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/>
          <p:nvPr/>
        </p:nvSpPr>
        <p:spPr>
          <a:xfrm>
            <a:off x="1102299" y="152061"/>
            <a:ext cx="10535579" cy="8863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ВЗАИМОДЕЙСТВИЕ С НАДЗОРНЫМИ ОРГАНАМИ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ГОРОДА НИЖНЕГО НОВГОРОДА</a:t>
            </a:r>
            <a:endParaRPr lang="en-US" sz="3200" dirty="0">
              <a:solidFill>
                <a:srgbClr val="002060"/>
              </a:solidFill>
              <a:latin typeface="+mn-lt"/>
              <a:cs typeface="Segoe UI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41146" y="4305712"/>
            <a:ext cx="376987" cy="0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26971" y="4305712"/>
            <a:ext cx="4865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flipH="1" flipV="1">
            <a:off x="1090465" y="1295400"/>
            <a:ext cx="3906078" cy="5562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38540" y="3298778"/>
            <a:ext cx="1187586" cy="946244"/>
            <a:chOff x="4119563" y="3255963"/>
            <a:chExt cx="346075" cy="346076"/>
          </a:xfrm>
        </p:grpSpPr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4119563" y="3360738"/>
              <a:ext cx="136525" cy="24130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Rectangle 89"/>
            <p:cNvSpPr>
              <a:spLocks noChangeArrowheads="1"/>
            </p:cNvSpPr>
            <p:nvPr/>
          </p:nvSpPr>
          <p:spPr bwMode="auto">
            <a:xfrm>
              <a:off x="4135438" y="3300413"/>
              <a:ext cx="104775" cy="60325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 flipV="1">
              <a:off x="4179888" y="3255963"/>
              <a:ext cx="0" cy="4445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Rectangle 91"/>
            <p:cNvSpPr>
              <a:spLocks noChangeArrowheads="1"/>
            </p:cNvSpPr>
            <p:nvPr/>
          </p:nvSpPr>
          <p:spPr bwMode="auto">
            <a:xfrm>
              <a:off x="4360863" y="3390901"/>
              <a:ext cx="104775" cy="2111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Rectangle 92"/>
            <p:cNvSpPr>
              <a:spLocks noChangeArrowheads="1"/>
            </p:cNvSpPr>
            <p:nvPr/>
          </p:nvSpPr>
          <p:spPr bwMode="auto">
            <a:xfrm>
              <a:off x="4375151" y="3346451"/>
              <a:ext cx="76200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Line 93"/>
            <p:cNvSpPr>
              <a:spLocks noChangeShapeType="1"/>
            </p:cNvSpPr>
            <p:nvPr/>
          </p:nvSpPr>
          <p:spPr bwMode="auto">
            <a:xfrm>
              <a:off x="4256088" y="3451226"/>
              <a:ext cx="104775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Line 94"/>
            <p:cNvSpPr>
              <a:spLocks noChangeShapeType="1"/>
            </p:cNvSpPr>
            <p:nvPr/>
          </p:nvSpPr>
          <p:spPr bwMode="auto">
            <a:xfrm>
              <a:off x="4256088" y="3602038"/>
              <a:ext cx="104775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Line 95"/>
            <p:cNvSpPr>
              <a:spLocks noChangeShapeType="1"/>
            </p:cNvSpPr>
            <p:nvPr/>
          </p:nvSpPr>
          <p:spPr bwMode="auto">
            <a:xfrm>
              <a:off x="4165601" y="3330576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Line 96"/>
            <p:cNvSpPr>
              <a:spLocks noChangeShapeType="1"/>
            </p:cNvSpPr>
            <p:nvPr/>
          </p:nvSpPr>
          <p:spPr bwMode="auto">
            <a:xfrm>
              <a:off x="4149726" y="3390901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Line 97"/>
            <p:cNvSpPr>
              <a:spLocks noChangeShapeType="1"/>
            </p:cNvSpPr>
            <p:nvPr/>
          </p:nvSpPr>
          <p:spPr bwMode="auto">
            <a:xfrm>
              <a:off x="4149726" y="3421063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Line 98"/>
            <p:cNvSpPr>
              <a:spLocks noChangeShapeType="1"/>
            </p:cNvSpPr>
            <p:nvPr/>
          </p:nvSpPr>
          <p:spPr bwMode="auto">
            <a:xfrm>
              <a:off x="4149726" y="3451226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Line 99"/>
            <p:cNvSpPr>
              <a:spLocks noChangeShapeType="1"/>
            </p:cNvSpPr>
            <p:nvPr/>
          </p:nvSpPr>
          <p:spPr bwMode="auto">
            <a:xfrm>
              <a:off x="4149726" y="3481388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Line 100"/>
            <p:cNvSpPr>
              <a:spLocks noChangeShapeType="1"/>
            </p:cNvSpPr>
            <p:nvPr/>
          </p:nvSpPr>
          <p:spPr bwMode="auto">
            <a:xfrm>
              <a:off x="4149726" y="3511551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Line 101"/>
            <p:cNvSpPr>
              <a:spLocks noChangeShapeType="1"/>
            </p:cNvSpPr>
            <p:nvPr/>
          </p:nvSpPr>
          <p:spPr bwMode="auto">
            <a:xfrm>
              <a:off x="4149726" y="3541713"/>
              <a:ext cx="762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Line 102"/>
            <p:cNvSpPr>
              <a:spLocks noChangeShapeType="1"/>
            </p:cNvSpPr>
            <p:nvPr/>
          </p:nvSpPr>
          <p:spPr bwMode="auto">
            <a:xfrm>
              <a:off x="4391026" y="3421063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Line 103"/>
            <p:cNvSpPr>
              <a:spLocks noChangeShapeType="1"/>
            </p:cNvSpPr>
            <p:nvPr/>
          </p:nvSpPr>
          <p:spPr bwMode="auto">
            <a:xfrm>
              <a:off x="4391026" y="3451226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Line 104"/>
            <p:cNvSpPr>
              <a:spLocks noChangeShapeType="1"/>
            </p:cNvSpPr>
            <p:nvPr/>
          </p:nvSpPr>
          <p:spPr bwMode="auto">
            <a:xfrm>
              <a:off x="4391026" y="3481388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Line 105"/>
            <p:cNvSpPr>
              <a:spLocks noChangeShapeType="1"/>
            </p:cNvSpPr>
            <p:nvPr/>
          </p:nvSpPr>
          <p:spPr bwMode="auto">
            <a:xfrm>
              <a:off x="4391026" y="3511551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Line 106"/>
            <p:cNvSpPr>
              <a:spLocks noChangeShapeType="1"/>
            </p:cNvSpPr>
            <p:nvPr/>
          </p:nvSpPr>
          <p:spPr bwMode="auto">
            <a:xfrm>
              <a:off x="4391026" y="3541713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Line 107"/>
            <p:cNvSpPr>
              <a:spLocks noChangeShapeType="1"/>
            </p:cNvSpPr>
            <p:nvPr/>
          </p:nvSpPr>
          <p:spPr bwMode="auto">
            <a:xfrm>
              <a:off x="4286251" y="3481388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Line 108"/>
            <p:cNvSpPr>
              <a:spLocks noChangeShapeType="1"/>
            </p:cNvSpPr>
            <p:nvPr/>
          </p:nvSpPr>
          <p:spPr bwMode="auto">
            <a:xfrm>
              <a:off x="4286251" y="3511551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Line 109"/>
            <p:cNvSpPr>
              <a:spLocks noChangeShapeType="1"/>
            </p:cNvSpPr>
            <p:nvPr/>
          </p:nvSpPr>
          <p:spPr bwMode="auto">
            <a:xfrm>
              <a:off x="4286251" y="3541713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Rectangle 110"/>
            <p:cNvSpPr>
              <a:spLocks noChangeArrowheads="1"/>
            </p:cNvSpPr>
            <p:nvPr/>
          </p:nvSpPr>
          <p:spPr bwMode="auto">
            <a:xfrm>
              <a:off x="4165601" y="3571876"/>
              <a:ext cx="30163" cy="3016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Rectangle 111"/>
            <p:cNvSpPr>
              <a:spLocks noChangeArrowheads="1"/>
            </p:cNvSpPr>
            <p:nvPr/>
          </p:nvSpPr>
          <p:spPr bwMode="auto">
            <a:xfrm>
              <a:off x="4405313" y="3571876"/>
              <a:ext cx="30163" cy="30163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4305712"/>
            <a:ext cx="1090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996543" y="4305712"/>
            <a:ext cx="1312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282044" y="1668696"/>
            <a:ext cx="3714499" cy="13421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4065" marR="381457" algn="ctr"/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Соглашение о сотрудничестве и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взаимодействии между </a:t>
            </a:r>
          </a:p>
          <a:p>
            <a:pPr marL="54065" marR="381457"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КСП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г. Нижнего Новгорода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и</a:t>
            </a:r>
          </a:p>
          <a:p>
            <a:pPr marL="54065" marR="381457"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Прокуратурой 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г. Нижнего Новгорода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от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10.11.2016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Rectangle 1"/>
          <p:cNvSpPr/>
          <p:nvPr/>
        </p:nvSpPr>
        <p:spPr>
          <a:xfrm flipH="1" flipV="1">
            <a:off x="7151616" y="1295400"/>
            <a:ext cx="3906078" cy="5562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0859" y="1666580"/>
            <a:ext cx="339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Соглашение </a:t>
            </a:r>
            <a:r>
              <a:rPr lang="ru-RU" sz="2000" b="1" dirty="0">
                <a:solidFill>
                  <a:schemeClr val="bg1"/>
                </a:solidFill>
              </a:rPr>
              <a:t>о взаимодействии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КСП  г. Нижнего Новгорода с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ГУ </a:t>
            </a:r>
            <a:r>
              <a:rPr lang="ru-RU" sz="2000" b="1" dirty="0">
                <a:solidFill>
                  <a:schemeClr val="bg1"/>
                </a:solidFill>
              </a:rPr>
              <a:t>МВД России по Нижегородской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 12.10.2022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835" y="4071355"/>
            <a:ext cx="3500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Направлены материалы по результатам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 контрольных мероприятий.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 адрес КСП в отчетном периоде </a:t>
            </a:r>
            <a:r>
              <a:rPr lang="ru-RU" sz="2000" b="1" dirty="0" smtClean="0">
                <a:solidFill>
                  <a:srgbClr val="002060"/>
                </a:solidFill>
              </a:rPr>
              <a:t> поступило 2 запроса </a:t>
            </a:r>
            <a:r>
              <a:rPr lang="ru-RU" sz="2000" b="1" dirty="0">
                <a:solidFill>
                  <a:srgbClr val="002060"/>
                </a:solidFill>
              </a:rPr>
              <a:t>в отношении объектов </a:t>
            </a:r>
            <a:r>
              <a:rPr lang="ru-RU" sz="2000" b="1" dirty="0" smtClean="0">
                <a:solidFill>
                  <a:srgbClr val="002060"/>
                </a:solidFill>
              </a:rPr>
              <a:t>контроля.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2192" y="3956374"/>
            <a:ext cx="314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адрес КСП в отчетном периоде запросов в отношении объектов контроля не поступало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vmEPwyxT_pOmtR5YPO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Z.MvT.uz.y8aREIpe6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Z.MvT.uz.y8aREIpe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Z.MvT.uz.y8aREIpe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Z.MvT.uz.y8aREIpe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fXOqYtZIwjn.KCVDk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Z.MvT.uz.y8aREIpe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EO3qHg5SkoqlYoj5KrvA"/>
</p:tagLst>
</file>

<file path=ppt/theme/theme1.xml><?xml version="1.0" encoding="utf-8"?>
<a:theme xmlns:a="http://schemas.openxmlformats.org/drawingml/2006/main" name="Office Theme">
  <a:themeElements>
    <a:clrScheme name="Custom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93F"/>
      </a:accent1>
      <a:accent2>
        <a:srgbClr val="4E5859"/>
      </a:accent2>
      <a:accent3>
        <a:srgbClr val="F2E8DE"/>
      </a:accent3>
      <a:accent4>
        <a:srgbClr val="D87D48"/>
      </a:accent4>
      <a:accent5>
        <a:srgbClr val="D9643A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75823</TotalTime>
  <Words>893</Words>
  <Application>Microsoft Office PowerPoint</Application>
  <PresentationFormat>Широкоэкранный</PresentationFormat>
  <Paragraphs>238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INBILQ+DejaVu Sans Bold</vt:lpstr>
      <vt:lpstr>Segoe UI</vt:lpstr>
      <vt:lpstr>Segoe UI Light</vt:lpstr>
      <vt:lpstr>Times New Roman</vt:lpstr>
      <vt:lpstr>Office Theme</vt:lpstr>
      <vt:lpstr>think-cell Slide</vt:lpstr>
      <vt:lpstr>Презентация PowerPoint</vt:lpstr>
      <vt:lpstr>ОСНОВНЫЕ ИТОГИ РАБОТЫ  КОНТРОЛЬНО-СЧЕТНОЙ ПАЛАТЫ в 2024 году </vt:lpstr>
      <vt:lpstr>ОСНОВНЫЕ ПОКАЗАТЕЛИ КОНТРОЛЬНО-СЧЕТНОЙ ПАЛАТЫ  С 2022 ПО 2024 ГОД</vt:lpstr>
      <vt:lpstr>ОБЪЕМ ПРОВЕРЕННЫХ СРЕДСТВ</vt:lpstr>
      <vt:lpstr>КОНТРОЛЬНЫЕ МЕРОПРИЯТИЯ</vt:lpstr>
      <vt:lpstr>КОНТРОЛЬНЫЕ МЕРОПРИЯТИЯ</vt:lpstr>
      <vt:lpstr>СТРУКТУРА ИНЫХ НАРУШЕНИЙ</vt:lpstr>
      <vt:lpstr>Презентация PowerPoint</vt:lpstr>
      <vt:lpstr>Презентация PowerPoint</vt:lpstr>
      <vt:lpstr>ВЗАИМОДЕЙСТВИЕ С КОНТРОЛЬНО-СЧЕТНЫМИ  ОРГАНАМИ  </vt:lpstr>
      <vt:lpstr>МЕРОПРИЯТИЯ КОНТРОЛЬНО-СЧЕТНОЙ ПАЛАТЫ</vt:lpstr>
      <vt:lpstr>ВЗАИМОДЕЙСТВИЕ С ОРГАНАМИ МЕСТНОГО САМОУПРАВЛЕНИЯ  </vt:lpstr>
      <vt:lpstr> ИНФОРМАЦИОННОЕ ОБЕСПЕЧЕНИЕ ДЕЯТЕЛЬНОСТИ КОНТРОЛЬНО-СЧЕТНОЙ ПАЛАТЫ </vt:lpstr>
      <vt:lpstr>РЕАЛИЗАЦИЯ  ПРИНЦИПОВ ОТКРЫТОСТИ И ГЛАСНОСТИ</vt:lpstr>
      <vt:lpstr>                   ОСНОВНЫЕ НАПРАВЛЕНИЯ  РАЗВИТИЯ  КОНТРОЛЬНО-СЧЕТНОЙ  ПАЛАТЫ НА 2025 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erybagas</dc:creator>
  <cp:lastModifiedBy>1</cp:lastModifiedBy>
  <cp:revision>413</cp:revision>
  <dcterms:created xsi:type="dcterms:W3CDTF">2019-08-16T12:08:00Z</dcterms:created>
  <dcterms:modified xsi:type="dcterms:W3CDTF">2025-05-20T21:52:22Z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5176720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ICV">
    <vt:lpwstr>382B3C27D3454672B9B9F7FEF3E1E6A5</vt:lpwstr>
  </property>
  <property fmtid="{D5CDD505-2E9C-101B-9397-08002B2CF9AE}" pid="6" name="KSOProductBuildVer">
    <vt:lpwstr>1049-11.2.0.11440</vt:lpwstr>
  </property>
</Properties>
</file>